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122" r:id="rId1"/>
  </p:sldMasterIdLst>
  <p:sldIdLst>
    <p:sldId id="275" r:id="rId2"/>
    <p:sldId id="257" r:id="rId3"/>
    <p:sldId id="258" r:id="rId4"/>
    <p:sldId id="259" r:id="rId5"/>
    <p:sldId id="279" r:id="rId6"/>
    <p:sldId id="261" r:id="rId7"/>
    <p:sldId id="262" r:id="rId8"/>
    <p:sldId id="264" r:id="rId9"/>
    <p:sldId id="265" r:id="rId10"/>
    <p:sldId id="276" r:id="rId11"/>
    <p:sldId id="267" r:id="rId12"/>
    <p:sldId id="278" r:id="rId13"/>
    <p:sldId id="268" r:id="rId14"/>
    <p:sldId id="277" r:id="rId15"/>
    <p:sldId id="269" r:id="rId16"/>
    <p:sldId id="280" r:id="rId17"/>
    <p:sldId id="270" r:id="rId18"/>
    <p:sldId id="271" r:id="rId19"/>
    <p:sldId id="272" r:id="rId20"/>
    <p:sldId id="273" r:id="rId21"/>
    <p:sldId id="274"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8" autoAdjust="0"/>
    <p:restoredTop sz="94660"/>
  </p:normalViewPr>
  <p:slideViewPr>
    <p:cSldViewPr snapToGrid="0">
      <p:cViewPr varScale="1">
        <p:scale>
          <a:sx n="77" d="100"/>
          <a:sy n="77" d="100"/>
        </p:scale>
        <p:origin x="68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4.svg"/><Relationship Id="rId1" Type="http://schemas.openxmlformats.org/officeDocument/2006/relationships/image" Target="../media/image3.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4.svg"/><Relationship Id="rId1" Type="http://schemas.openxmlformats.org/officeDocument/2006/relationships/image" Target="../media/image3.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17C1A33-6354-49EC-AD98-CF017F4DD421}"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61DE09B0-C313-4B0B-B9D7-7DE78A00804C}">
      <dgm:prSet/>
      <dgm:spPr/>
      <dgm:t>
        <a:bodyPr/>
        <a:lstStyle/>
        <a:p>
          <a:r>
            <a:rPr lang="en-US"/>
            <a:t>The goal of this project is to find sales trend -&gt; month wise, year wise and yearly month wise</a:t>
          </a:r>
        </a:p>
      </dgm:t>
    </dgm:pt>
    <dgm:pt modelId="{42B93C2F-D5A8-4A52-B43A-EDFC38F4A99E}" type="parTrans" cxnId="{0039CBE7-9207-49D1-A4E3-39271FAE01E0}">
      <dgm:prSet/>
      <dgm:spPr/>
      <dgm:t>
        <a:bodyPr/>
        <a:lstStyle/>
        <a:p>
          <a:endParaRPr lang="en-US"/>
        </a:p>
      </dgm:t>
    </dgm:pt>
    <dgm:pt modelId="{95518F0B-28A9-4354-9854-13D2BA9FA2EE}" type="sibTrans" cxnId="{0039CBE7-9207-49D1-A4E3-39271FAE01E0}">
      <dgm:prSet/>
      <dgm:spPr/>
      <dgm:t>
        <a:bodyPr/>
        <a:lstStyle/>
        <a:p>
          <a:endParaRPr lang="en-US"/>
        </a:p>
      </dgm:t>
    </dgm:pt>
    <dgm:pt modelId="{25C10DA4-C64E-4329-9DB6-5558DF5ADE84}">
      <dgm:prSet/>
      <dgm:spPr/>
      <dgm:t>
        <a:bodyPr/>
        <a:lstStyle/>
        <a:p>
          <a:r>
            <a:rPr lang="en-US"/>
            <a:t>To find key metrics and factors and show meaningful relationships between attributes.</a:t>
          </a:r>
        </a:p>
      </dgm:t>
    </dgm:pt>
    <dgm:pt modelId="{D8F3F93D-97AC-48FA-A27C-EAFAF889B29C}" type="parTrans" cxnId="{3786FCDF-8EB3-4A03-8BB5-91AF95B43AE7}">
      <dgm:prSet/>
      <dgm:spPr/>
      <dgm:t>
        <a:bodyPr/>
        <a:lstStyle/>
        <a:p>
          <a:endParaRPr lang="en-US"/>
        </a:p>
      </dgm:t>
    </dgm:pt>
    <dgm:pt modelId="{5DD1D50F-D827-4AAE-9CEF-F775C08A06A2}" type="sibTrans" cxnId="{3786FCDF-8EB3-4A03-8BB5-91AF95B43AE7}">
      <dgm:prSet/>
      <dgm:spPr/>
      <dgm:t>
        <a:bodyPr/>
        <a:lstStyle/>
        <a:p>
          <a:endParaRPr lang="en-US"/>
        </a:p>
      </dgm:t>
    </dgm:pt>
    <dgm:pt modelId="{FFB4EE9B-8B1B-4ACE-92A0-D2F3FCE5C9B8}" type="pres">
      <dgm:prSet presAssocID="{A17C1A33-6354-49EC-AD98-CF017F4DD421}" presName="root" presStyleCnt="0">
        <dgm:presLayoutVars>
          <dgm:dir/>
          <dgm:resizeHandles val="exact"/>
        </dgm:presLayoutVars>
      </dgm:prSet>
      <dgm:spPr/>
      <dgm:t>
        <a:bodyPr/>
        <a:lstStyle/>
        <a:p>
          <a:endParaRPr lang="en-US"/>
        </a:p>
      </dgm:t>
    </dgm:pt>
    <dgm:pt modelId="{A3395E55-6EB5-4D66-A2DD-8F05DC8B9A9E}" type="pres">
      <dgm:prSet presAssocID="{61DE09B0-C313-4B0B-B9D7-7DE78A00804C}" presName="compNode" presStyleCnt="0"/>
      <dgm:spPr/>
    </dgm:pt>
    <dgm:pt modelId="{6B64778C-1A3D-45BE-99BA-D1BB4EA71092}" type="pres">
      <dgm:prSet presAssocID="{61DE09B0-C313-4B0B-B9D7-7DE78A00804C}"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xmlns="" r:embed="rId2"/>
              </a:ext>
            </a:extLst>
          </a:blip>
          <a:stretch>
            <a:fillRect/>
          </a:stretch>
        </a:blipFill>
        <a:ln>
          <a:noFill/>
        </a:ln>
      </dgm:spPr>
      <dgm:extLst>
        <a:ext uri="{E40237B7-FDA0-4F09-8148-C483321AD2D9}">
          <dgm14:cNvPr xmlns:dgm14="http://schemas.microsoft.com/office/drawing/2010/diagram" id="0" name="" descr="Bullseye"/>
        </a:ext>
      </dgm:extLst>
    </dgm:pt>
    <dgm:pt modelId="{083D311B-5979-4A27-855F-D43F533AA8BD}" type="pres">
      <dgm:prSet presAssocID="{61DE09B0-C313-4B0B-B9D7-7DE78A00804C}" presName="spaceRect" presStyleCnt="0"/>
      <dgm:spPr/>
    </dgm:pt>
    <dgm:pt modelId="{E0549B05-F504-49B2-89A2-7DEB745ECE74}" type="pres">
      <dgm:prSet presAssocID="{61DE09B0-C313-4B0B-B9D7-7DE78A00804C}" presName="textRect" presStyleLbl="revTx" presStyleIdx="0" presStyleCnt="2">
        <dgm:presLayoutVars>
          <dgm:chMax val="1"/>
          <dgm:chPref val="1"/>
        </dgm:presLayoutVars>
      </dgm:prSet>
      <dgm:spPr/>
      <dgm:t>
        <a:bodyPr/>
        <a:lstStyle/>
        <a:p>
          <a:endParaRPr lang="en-US"/>
        </a:p>
      </dgm:t>
    </dgm:pt>
    <dgm:pt modelId="{74EA89E1-C856-4087-8B59-208354206C9C}" type="pres">
      <dgm:prSet presAssocID="{95518F0B-28A9-4354-9854-13D2BA9FA2EE}" presName="sibTrans" presStyleCnt="0"/>
      <dgm:spPr/>
    </dgm:pt>
    <dgm:pt modelId="{D2E86934-C58D-45EE-BBF3-BCE5CDED6C6D}" type="pres">
      <dgm:prSet presAssocID="{25C10DA4-C64E-4329-9DB6-5558DF5ADE84}" presName="compNode" presStyleCnt="0"/>
      <dgm:spPr/>
    </dgm:pt>
    <dgm:pt modelId="{BAF210E6-30EC-43BA-A2F9-81CA25B98F75}" type="pres">
      <dgm:prSet presAssocID="{25C10DA4-C64E-4329-9DB6-5558DF5ADE84}"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a:blipFill>
        <a:ln>
          <a:noFill/>
        </a:ln>
      </dgm:spPr>
      <dgm:extLst>
        <a:ext uri="{E40237B7-FDA0-4F09-8148-C483321AD2D9}">
          <dgm14:cNvPr xmlns:dgm14="http://schemas.microsoft.com/office/drawing/2010/diagram" id="0" name="" descr="Statistics"/>
        </a:ext>
      </dgm:extLst>
    </dgm:pt>
    <dgm:pt modelId="{C55AE1D2-D0E4-4CE1-8CE7-6B68D2263907}" type="pres">
      <dgm:prSet presAssocID="{25C10DA4-C64E-4329-9DB6-5558DF5ADE84}" presName="spaceRect" presStyleCnt="0"/>
      <dgm:spPr/>
    </dgm:pt>
    <dgm:pt modelId="{A2F43DB1-4842-41EA-8863-E68C8C8977BA}" type="pres">
      <dgm:prSet presAssocID="{25C10DA4-C64E-4329-9DB6-5558DF5ADE84}" presName="textRect" presStyleLbl="revTx" presStyleIdx="1" presStyleCnt="2">
        <dgm:presLayoutVars>
          <dgm:chMax val="1"/>
          <dgm:chPref val="1"/>
        </dgm:presLayoutVars>
      </dgm:prSet>
      <dgm:spPr/>
      <dgm:t>
        <a:bodyPr/>
        <a:lstStyle/>
        <a:p>
          <a:endParaRPr lang="en-US"/>
        </a:p>
      </dgm:t>
    </dgm:pt>
  </dgm:ptLst>
  <dgm:cxnLst>
    <dgm:cxn modelId="{0039CBE7-9207-49D1-A4E3-39271FAE01E0}" srcId="{A17C1A33-6354-49EC-AD98-CF017F4DD421}" destId="{61DE09B0-C313-4B0B-B9D7-7DE78A00804C}" srcOrd="0" destOrd="0" parTransId="{42B93C2F-D5A8-4A52-B43A-EDFC38F4A99E}" sibTransId="{95518F0B-28A9-4354-9854-13D2BA9FA2EE}"/>
    <dgm:cxn modelId="{A6ACBE78-AF1F-49AA-A95C-BD6B26196B0C}" type="presOf" srcId="{25C10DA4-C64E-4329-9DB6-5558DF5ADE84}" destId="{A2F43DB1-4842-41EA-8863-E68C8C8977BA}" srcOrd="0" destOrd="0" presId="urn:microsoft.com/office/officeart/2018/2/layout/IconLabelList"/>
    <dgm:cxn modelId="{877FAF05-193B-4725-956A-CDF6B95CEBEB}" type="presOf" srcId="{61DE09B0-C313-4B0B-B9D7-7DE78A00804C}" destId="{E0549B05-F504-49B2-89A2-7DEB745ECE74}" srcOrd="0" destOrd="0" presId="urn:microsoft.com/office/officeart/2018/2/layout/IconLabelList"/>
    <dgm:cxn modelId="{3786FCDF-8EB3-4A03-8BB5-91AF95B43AE7}" srcId="{A17C1A33-6354-49EC-AD98-CF017F4DD421}" destId="{25C10DA4-C64E-4329-9DB6-5558DF5ADE84}" srcOrd="1" destOrd="0" parTransId="{D8F3F93D-97AC-48FA-A27C-EAFAF889B29C}" sibTransId="{5DD1D50F-D827-4AAE-9CEF-F775C08A06A2}"/>
    <dgm:cxn modelId="{648295F4-DDA2-45EF-9C3D-76B49963CBD1}" type="presOf" srcId="{A17C1A33-6354-49EC-AD98-CF017F4DD421}" destId="{FFB4EE9B-8B1B-4ACE-92A0-D2F3FCE5C9B8}" srcOrd="0" destOrd="0" presId="urn:microsoft.com/office/officeart/2018/2/layout/IconLabelList"/>
    <dgm:cxn modelId="{4935B045-2239-4A74-8927-93541573E7D8}" type="presParOf" srcId="{FFB4EE9B-8B1B-4ACE-92A0-D2F3FCE5C9B8}" destId="{A3395E55-6EB5-4D66-A2DD-8F05DC8B9A9E}" srcOrd="0" destOrd="0" presId="urn:microsoft.com/office/officeart/2018/2/layout/IconLabelList"/>
    <dgm:cxn modelId="{7A97C9C7-A615-4DF9-AAA4-F8A1EE1C7D81}" type="presParOf" srcId="{A3395E55-6EB5-4D66-A2DD-8F05DC8B9A9E}" destId="{6B64778C-1A3D-45BE-99BA-D1BB4EA71092}" srcOrd="0" destOrd="0" presId="urn:microsoft.com/office/officeart/2018/2/layout/IconLabelList"/>
    <dgm:cxn modelId="{079A38ED-1D02-4EAB-BAF2-06DF015D6B53}" type="presParOf" srcId="{A3395E55-6EB5-4D66-A2DD-8F05DC8B9A9E}" destId="{083D311B-5979-4A27-855F-D43F533AA8BD}" srcOrd="1" destOrd="0" presId="urn:microsoft.com/office/officeart/2018/2/layout/IconLabelList"/>
    <dgm:cxn modelId="{9CE199B1-4899-4471-A56E-8042FD93B080}" type="presParOf" srcId="{A3395E55-6EB5-4D66-A2DD-8F05DC8B9A9E}" destId="{E0549B05-F504-49B2-89A2-7DEB745ECE74}" srcOrd="2" destOrd="0" presId="urn:microsoft.com/office/officeart/2018/2/layout/IconLabelList"/>
    <dgm:cxn modelId="{8D6DCECF-3236-4E12-9CAA-4F15C11EFC1E}" type="presParOf" srcId="{FFB4EE9B-8B1B-4ACE-92A0-D2F3FCE5C9B8}" destId="{74EA89E1-C856-4087-8B59-208354206C9C}" srcOrd="1" destOrd="0" presId="urn:microsoft.com/office/officeart/2018/2/layout/IconLabelList"/>
    <dgm:cxn modelId="{88EB7FA0-E699-4E05-92D2-2B619FCBED97}" type="presParOf" srcId="{FFB4EE9B-8B1B-4ACE-92A0-D2F3FCE5C9B8}" destId="{D2E86934-C58D-45EE-BBF3-BCE5CDED6C6D}" srcOrd="2" destOrd="0" presId="urn:microsoft.com/office/officeart/2018/2/layout/IconLabelList"/>
    <dgm:cxn modelId="{6949E3D0-5A8E-4C99-8AED-DF000C42AAAD}" type="presParOf" srcId="{D2E86934-C58D-45EE-BBF3-BCE5CDED6C6D}" destId="{BAF210E6-30EC-43BA-A2F9-81CA25B98F75}" srcOrd="0" destOrd="0" presId="urn:microsoft.com/office/officeart/2018/2/layout/IconLabelList"/>
    <dgm:cxn modelId="{FF762F94-25AD-487A-B927-86E15C9B700B}" type="presParOf" srcId="{D2E86934-C58D-45EE-BBF3-BCE5CDED6C6D}" destId="{C55AE1D2-D0E4-4CE1-8CE7-6B68D2263907}" srcOrd="1" destOrd="0" presId="urn:microsoft.com/office/officeart/2018/2/layout/IconLabelList"/>
    <dgm:cxn modelId="{96816DEE-8F46-4ACD-BDE7-7D165C817DF6}" type="presParOf" srcId="{D2E86934-C58D-45EE-BBF3-BCE5CDED6C6D}" destId="{A2F43DB1-4842-41EA-8863-E68C8C8977BA}"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2320CAE-C9BB-4256-ACE6-BCA0438494A9}"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D3980DED-383B-4D8A-A8A0-24BF7740F2C2}">
      <dgm:prSet/>
      <dgm:spPr/>
      <dgm:t>
        <a:bodyPr/>
        <a:lstStyle/>
        <a:p>
          <a:r>
            <a:rPr lang="en-IN"/>
            <a:t>Sales management has gained importance to meet increasing competition and the need for improved methods of distribution to reduce cost and to increase profits. Sales management today is the most important function in a commercial and business enterprise.</a:t>
          </a:r>
          <a:endParaRPr lang="en-US"/>
        </a:p>
      </dgm:t>
    </dgm:pt>
    <dgm:pt modelId="{2A9EA3AA-10FF-4421-8E6C-0022DD226EA2}" type="parTrans" cxnId="{69BE50EE-23FB-48EC-92DA-97D46903A0C7}">
      <dgm:prSet/>
      <dgm:spPr/>
      <dgm:t>
        <a:bodyPr/>
        <a:lstStyle/>
        <a:p>
          <a:endParaRPr lang="en-US"/>
        </a:p>
      </dgm:t>
    </dgm:pt>
    <dgm:pt modelId="{45D9CE96-27F7-4152-B051-C1E6011A4AC0}" type="sibTrans" cxnId="{69BE50EE-23FB-48EC-92DA-97D46903A0C7}">
      <dgm:prSet/>
      <dgm:spPr/>
      <dgm:t>
        <a:bodyPr/>
        <a:lstStyle/>
        <a:p>
          <a:endParaRPr lang="en-US"/>
        </a:p>
      </dgm:t>
    </dgm:pt>
    <dgm:pt modelId="{D715BDED-6BD1-4B1E-B43C-79432A06B841}">
      <dgm:prSet/>
      <dgm:spPr/>
      <dgm:t>
        <a:bodyPr/>
        <a:lstStyle/>
        <a:p>
          <a:r>
            <a:rPr lang="en-IN"/>
            <a:t>Do ETL : Extract-Transform-Load some Amazon dataset and </a:t>
          </a:r>
          <a:endParaRPr lang="en-US"/>
        </a:p>
      </dgm:t>
    </dgm:pt>
    <dgm:pt modelId="{B0A141EE-ED7B-4852-B2A8-DC41A1F20C8F}" type="parTrans" cxnId="{9F374DC0-21A6-4491-AC21-CCF26FF0899A}">
      <dgm:prSet/>
      <dgm:spPr/>
      <dgm:t>
        <a:bodyPr/>
        <a:lstStyle/>
        <a:p>
          <a:endParaRPr lang="en-US"/>
        </a:p>
      </dgm:t>
    </dgm:pt>
    <dgm:pt modelId="{EA3077BD-3B0C-41A7-97A3-EE77CB380802}" type="sibTrans" cxnId="{9F374DC0-21A6-4491-AC21-CCF26FF0899A}">
      <dgm:prSet/>
      <dgm:spPr/>
      <dgm:t>
        <a:bodyPr/>
        <a:lstStyle/>
        <a:p>
          <a:endParaRPr lang="en-US"/>
        </a:p>
      </dgm:t>
    </dgm:pt>
    <dgm:pt modelId="{542F3C57-A5DE-4ABC-88CD-4EDB79B629F1}">
      <dgm:prSet/>
      <dgm:spPr/>
      <dgm:t>
        <a:bodyPr/>
        <a:lstStyle/>
        <a:p>
          <a:r>
            <a:rPr lang="en-IN"/>
            <a:t>Find Sales-trend -&gt; month wise , year wise , yearly month wise</a:t>
          </a:r>
          <a:endParaRPr lang="en-US"/>
        </a:p>
      </dgm:t>
    </dgm:pt>
    <dgm:pt modelId="{CF161364-CEDE-43D2-A524-5CED1883DC1F}" type="parTrans" cxnId="{009CE038-E4D9-4283-AFAC-85EE0698ADFC}">
      <dgm:prSet/>
      <dgm:spPr/>
      <dgm:t>
        <a:bodyPr/>
        <a:lstStyle/>
        <a:p>
          <a:endParaRPr lang="en-US"/>
        </a:p>
      </dgm:t>
    </dgm:pt>
    <dgm:pt modelId="{9FF9BA57-A459-4FF9-B698-3445C335A879}" type="sibTrans" cxnId="{009CE038-E4D9-4283-AFAC-85EE0698ADFC}">
      <dgm:prSet/>
      <dgm:spPr/>
      <dgm:t>
        <a:bodyPr/>
        <a:lstStyle/>
        <a:p>
          <a:endParaRPr lang="en-US"/>
        </a:p>
      </dgm:t>
    </dgm:pt>
    <dgm:pt modelId="{904B482A-CAEB-D14B-B677-06270ECE3D8C}" type="pres">
      <dgm:prSet presAssocID="{02320CAE-C9BB-4256-ACE6-BCA0438494A9}" presName="linear" presStyleCnt="0">
        <dgm:presLayoutVars>
          <dgm:animLvl val="lvl"/>
          <dgm:resizeHandles val="exact"/>
        </dgm:presLayoutVars>
      </dgm:prSet>
      <dgm:spPr/>
      <dgm:t>
        <a:bodyPr/>
        <a:lstStyle/>
        <a:p>
          <a:endParaRPr lang="en-US"/>
        </a:p>
      </dgm:t>
    </dgm:pt>
    <dgm:pt modelId="{0BA98DBA-0BDF-3B49-8741-A0C5BDC127D4}" type="pres">
      <dgm:prSet presAssocID="{D3980DED-383B-4D8A-A8A0-24BF7740F2C2}" presName="parentText" presStyleLbl="node1" presStyleIdx="0" presStyleCnt="3">
        <dgm:presLayoutVars>
          <dgm:chMax val="0"/>
          <dgm:bulletEnabled val="1"/>
        </dgm:presLayoutVars>
      </dgm:prSet>
      <dgm:spPr/>
      <dgm:t>
        <a:bodyPr/>
        <a:lstStyle/>
        <a:p>
          <a:endParaRPr lang="en-US"/>
        </a:p>
      </dgm:t>
    </dgm:pt>
    <dgm:pt modelId="{4DFBFF1B-9C43-F047-AA57-5FFCE2625F5D}" type="pres">
      <dgm:prSet presAssocID="{45D9CE96-27F7-4152-B051-C1E6011A4AC0}" presName="spacer" presStyleCnt="0"/>
      <dgm:spPr/>
    </dgm:pt>
    <dgm:pt modelId="{EBA234D3-03D3-E747-B4BF-6DAFD6459B9C}" type="pres">
      <dgm:prSet presAssocID="{D715BDED-6BD1-4B1E-B43C-79432A06B841}" presName="parentText" presStyleLbl="node1" presStyleIdx="1" presStyleCnt="3">
        <dgm:presLayoutVars>
          <dgm:chMax val="0"/>
          <dgm:bulletEnabled val="1"/>
        </dgm:presLayoutVars>
      </dgm:prSet>
      <dgm:spPr/>
      <dgm:t>
        <a:bodyPr/>
        <a:lstStyle/>
        <a:p>
          <a:endParaRPr lang="en-US"/>
        </a:p>
      </dgm:t>
    </dgm:pt>
    <dgm:pt modelId="{56689625-5EDC-8F4C-9C0C-DC57006D7E06}" type="pres">
      <dgm:prSet presAssocID="{EA3077BD-3B0C-41A7-97A3-EE77CB380802}" presName="spacer" presStyleCnt="0"/>
      <dgm:spPr/>
    </dgm:pt>
    <dgm:pt modelId="{E00F145E-82E1-F54B-BC6D-F5085F3F7D05}" type="pres">
      <dgm:prSet presAssocID="{542F3C57-A5DE-4ABC-88CD-4EDB79B629F1}" presName="parentText" presStyleLbl="node1" presStyleIdx="2" presStyleCnt="3">
        <dgm:presLayoutVars>
          <dgm:chMax val="0"/>
          <dgm:bulletEnabled val="1"/>
        </dgm:presLayoutVars>
      </dgm:prSet>
      <dgm:spPr/>
      <dgm:t>
        <a:bodyPr/>
        <a:lstStyle/>
        <a:p>
          <a:endParaRPr lang="en-US"/>
        </a:p>
      </dgm:t>
    </dgm:pt>
  </dgm:ptLst>
  <dgm:cxnLst>
    <dgm:cxn modelId="{3708CC4F-9EB8-5941-8998-EF14FE94D500}" type="presOf" srcId="{02320CAE-C9BB-4256-ACE6-BCA0438494A9}" destId="{904B482A-CAEB-D14B-B677-06270ECE3D8C}" srcOrd="0" destOrd="0" presId="urn:microsoft.com/office/officeart/2005/8/layout/vList2"/>
    <dgm:cxn modelId="{69BE50EE-23FB-48EC-92DA-97D46903A0C7}" srcId="{02320CAE-C9BB-4256-ACE6-BCA0438494A9}" destId="{D3980DED-383B-4D8A-A8A0-24BF7740F2C2}" srcOrd="0" destOrd="0" parTransId="{2A9EA3AA-10FF-4421-8E6C-0022DD226EA2}" sibTransId="{45D9CE96-27F7-4152-B051-C1E6011A4AC0}"/>
    <dgm:cxn modelId="{6A25806C-8EF6-DF44-B443-6B1A879292E1}" type="presOf" srcId="{D715BDED-6BD1-4B1E-B43C-79432A06B841}" destId="{EBA234D3-03D3-E747-B4BF-6DAFD6459B9C}" srcOrd="0" destOrd="0" presId="urn:microsoft.com/office/officeart/2005/8/layout/vList2"/>
    <dgm:cxn modelId="{009CE038-E4D9-4283-AFAC-85EE0698ADFC}" srcId="{02320CAE-C9BB-4256-ACE6-BCA0438494A9}" destId="{542F3C57-A5DE-4ABC-88CD-4EDB79B629F1}" srcOrd="2" destOrd="0" parTransId="{CF161364-CEDE-43D2-A524-5CED1883DC1F}" sibTransId="{9FF9BA57-A459-4FF9-B698-3445C335A879}"/>
    <dgm:cxn modelId="{C107E5EF-C4CF-CB41-A8FF-C264E03DA889}" type="presOf" srcId="{542F3C57-A5DE-4ABC-88CD-4EDB79B629F1}" destId="{E00F145E-82E1-F54B-BC6D-F5085F3F7D05}" srcOrd="0" destOrd="0" presId="urn:microsoft.com/office/officeart/2005/8/layout/vList2"/>
    <dgm:cxn modelId="{9F374DC0-21A6-4491-AC21-CCF26FF0899A}" srcId="{02320CAE-C9BB-4256-ACE6-BCA0438494A9}" destId="{D715BDED-6BD1-4B1E-B43C-79432A06B841}" srcOrd="1" destOrd="0" parTransId="{B0A141EE-ED7B-4852-B2A8-DC41A1F20C8F}" sibTransId="{EA3077BD-3B0C-41A7-97A3-EE77CB380802}"/>
    <dgm:cxn modelId="{E37C7BE5-D57D-B841-9C6A-6A08B4DF1D3E}" type="presOf" srcId="{D3980DED-383B-4D8A-A8A0-24BF7740F2C2}" destId="{0BA98DBA-0BDF-3B49-8741-A0C5BDC127D4}" srcOrd="0" destOrd="0" presId="urn:microsoft.com/office/officeart/2005/8/layout/vList2"/>
    <dgm:cxn modelId="{8F56CBE0-EBE9-C848-A2ED-DB50A6A6DC08}" type="presParOf" srcId="{904B482A-CAEB-D14B-B677-06270ECE3D8C}" destId="{0BA98DBA-0BDF-3B49-8741-A0C5BDC127D4}" srcOrd="0" destOrd="0" presId="urn:microsoft.com/office/officeart/2005/8/layout/vList2"/>
    <dgm:cxn modelId="{BEB9FCAA-F300-204D-AF9A-366B375819DE}" type="presParOf" srcId="{904B482A-CAEB-D14B-B677-06270ECE3D8C}" destId="{4DFBFF1B-9C43-F047-AA57-5FFCE2625F5D}" srcOrd="1" destOrd="0" presId="urn:microsoft.com/office/officeart/2005/8/layout/vList2"/>
    <dgm:cxn modelId="{8A826919-3BC5-E245-88AB-66DBB5F3935E}" type="presParOf" srcId="{904B482A-CAEB-D14B-B677-06270ECE3D8C}" destId="{EBA234D3-03D3-E747-B4BF-6DAFD6459B9C}" srcOrd="2" destOrd="0" presId="urn:microsoft.com/office/officeart/2005/8/layout/vList2"/>
    <dgm:cxn modelId="{1640AFE5-9431-0046-B910-AB311836A3ED}" type="presParOf" srcId="{904B482A-CAEB-D14B-B677-06270ECE3D8C}" destId="{56689625-5EDC-8F4C-9C0C-DC57006D7E06}" srcOrd="3" destOrd="0" presId="urn:microsoft.com/office/officeart/2005/8/layout/vList2"/>
    <dgm:cxn modelId="{A4B26BC6-F70A-7145-9AFA-79E07648365E}" type="presParOf" srcId="{904B482A-CAEB-D14B-B677-06270ECE3D8C}" destId="{E00F145E-82E1-F54B-BC6D-F5085F3F7D05}"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95E2CD7-2328-4F5E-819A-6F2810FE7B7D}"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64A5C119-6A78-4482-9AFC-D166534DC819}">
      <dgm:prSet/>
      <dgm:spPr/>
      <dgm:t>
        <a:bodyPr/>
        <a:lstStyle/>
        <a:p>
          <a:r>
            <a:rPr lang="en-US"/>
            <a:t>* Region - Gives the different regions of the sales all over the world.</a:t>
          </a:r>
        </a:p>
      </dgm:t>
    </dgm:pt>
    <dgm:pt modelId="{0D9F6C07-DEB7-4BEF-BF47-EB64A5B54DFE}" type="parTrans" cxnId="{2598AA20-D9AE-4C2F-AB0B-177843FE4EF4}">
      <dgm:prSet/>
      <dgm:spPr/>
      <dgm:t>
        <a:bodyPr/>
        <a:lstStyle/>
        <a:p>
          <a:endParaRPr lang="en-US"/>
        </a:p>
      </dgm:t>
    </dgm:pt>
    <dgm:pt modelId="{402E29D1-4690-4D34-A185-3B0BF3057F61}" type="sibTrans" cxnId="{2598AA20-D9AE-4C2F-AB0B-177843FE4EF4}">
      <dgm:prSet/>
      <dgm:spPr/>
      <dgm:t>
        <a:bodyPr/>
        <a:lstStyle/>
        <a:p>
          <a:endParaRPr lang="en-US"/>
        </a:p>
      </dgm:t>
    </dgm:pt>
    <dgm:pt modelId="{F004B35E-02EE-4D9C-A38B-D677735EC369}">
      <dgm:prSet/>
      <dgm:spPr/>
      <dgm:t>
        <a:bodyPr/>
        <a:lstStyle/>
        <a:p>
          <a:r>
            <a:rPr lang="en-US"/>
            <a:t>* Country - The country of the sale item.</a:t>
          </a:r>
        </a:p>
      </dgm:t>
    </dgm:pt>
    <dgm:pt modelId="{3F2CF5C3-6B29-42EA-91DE-D47ED86589D0}" type="parTrans" cxnId="{3C5DCB2F-A95A-4349-8311-89C1ADF7DB38}">
      <dgm:prSet/>
      <dgm:spPr/>
      <dgm:t>
        <a:bodyPr/>
        <a:lstStyle/>
        <a:p>
          <a:endParaRPr lang="en-US"/>
        </a:p>
      </dgm:t>
    </dgm:pt>
    <dgm:pt modelId="{5A723FD5-44D5-4BF0-ADD8-05F71FA8AEAD}" type="sibTrans" cxnId="{3C5DCB2F-A95A-4349-8311-89C1ADF7DB38}">
      <dgm:prSet/>
      <dgm:spPr/>
      <dgm:t>
        <a:bodyPr/>
        <a:lstStyle/>
        <a:p>
          <a:endParaRPr lang="en-US"/>
        </a:p>
      </dgm:t>
    </dgm:pt>
    <dgm:pt modelId="{534E923C-D059-4128-AAC6-5AB0060CED0C}">
      <dgm:prSet/>
      <dgm:spPr/>
      <dgm:t>
        <a:bodyPr/>
        <a:lstStyle/>
        <a:p>
          <a:r>
            <a:rPr lang="en-US"/>
            <a:t>* Item type - About different item types.</a:t>
          </a:r>
        </a:p>
      </dgm:t>
    </dgm:pt>
    <dgm:pt modelId="{C6DB1AF9-EF7E-4509-8FE7-000829D81882}" type="parTrans" cxnId="{E9094A11-CD96-4CAE-A50D-C3B913248563}">
      <dgm:prSet/>
      <dgm:spPr/>
      <dgm:t>
        <a:bodyPr/>
        <a:lstStyle/>
        <a:p>
          <a:endParaRPr lang="en-US"/>
        </a:p>
      </dgm:t>
    </dgm:pt>
    <dgm:pt modelId="{6822B459-380A-468B-8037-E8FE42042DFC}" type="sibTrans" cxnId="{E9094A11-CD96-4CAE-A50D-C3B913248563}">
      <dgm:prSet/>
      <dgm:spPr/>
      <dgm:t>
        <a:bodyPr/>
        <a:lstStyle/>
        <a:p>
          <a:endParaRPr lang="en-US"/>
        </a:p>
      </dgm:t>
    </dgm:pt>
    <dgm:pt modelId="{C50C4FEF-4CFF-466F-ADD8-608521115341}">
      <dgm:prSet/>
      <dgm:spPr/>
      <dgm:t>
        <a:bodyPr/>
        <a:lstStyle/>
        <a:p>
          <a:r>
            <a:rPr lang="en-US"/>
            <a:t>* Sales Channel - There are two sales channel modes - Online and Offline</a:t>
          </a:r>
        </a:p>
      </dgm:t>
    </dgm:pt>
    <dgm:pt modelId="{A5BC2DC7-B051-4783-B8DB-4294A25D6448}" type="parTrans" cxnId="{6441A24C-D705-4D85-9E2C-60D9E1E07CC1}">
      <dgm:prSet/>
      <dgm:spPr/>
      <dgm:t>
        <a:bodyPr/>
        <a:lstStyle/>
        <a:p>
          <a:endParaRPr lang="en-US"/>
        </a:p>
      </dgm:t>
    </dgm:pt>
    <dgm:pt modelId="{4AA4612B-1344-4D60-B0F9-B28EB4D50280}" type="sibTrans" cxnId="{6441A24C-D705-4D85-9E2C-60D9E1E07CC1}">
      <dgm:prSet/>
      <dgm:spPr/>
      <dgm:t>
        <a:bodyPr/>
        <a:lstStyle/>
        <a:p>
          <a:endParaRPr lang="en-US"/>
        </a:p>
      </dgm:t>
    </dgm:pt>
    <dgm:pt modelId="{A55A91C7-D710-48E0-90FE-582A3CBF7C5A}">
      <dgm:prSet/>
      <dgm:spPr/>
      <dgm:t>
        <a:bodyPr/>
        <a:lstStyle/>
        <a:p>
          <a:r>
            <a:rPr lang="en-US"/>
            <a:t>* Order Priority - Four Letters C H L M used to represent order priority.</a:t>
          </a:r>
        </a:p>
      </dgm:t>
    </dgm:pt>
    <dgm:pt modelId="{1BEDBA73-587D-4632-8627-C88C50872F99}" type="parTrans" cxnId="{D15D1402-E3AB-4CD3-946B-2F0C74FC3C7D}">
      <dgm:prSet/>
      <dgm:spPr/>
      <dgm:t>
        <a:bodyPr/>
        <a:lstStyle/>
        <a:p>
          <a:endParaRPr lang="en-US"/>
        </a:p>
      </dgm:t>
    </dgm:pt>
    <dgm:pt modelId="{AE9602F1-119D-49BF-ABCD-04E5E5D392F0}" type="sibTrans" cxnId="{D15D1402-E3AB-4CD3-946B-2F0C74FC3C7D}">
      <dgm:prSet/>
      <dgm:spPr/>
      <dgm:t>
        <a:bodyPr/>
        <a:lstStyle/>
        <a:p>
          <a:endParaRPr lang="en-US"/>
        </a:p>
      </dgm:t>
    </dgm:pt>
    <dgm:pt modelId="{02CB6CF5-1316-4092-B0DA-DB687733AD0A}">
      <dgm:prSet/>
      <dgm:spPr/>
      <dgm:t>
        <a:bodyPr/>
        <a:lstStyle/>
        <a:p>
          <a:r>
            <a:rPr lang="en-US"/>
            <a:t>* Order Date - The date of placing the order in mixed format. (Non uniform date formats)</a:t>
          </a:r>
        </a:p>
      </dgm:t>
    </dgm:pt>
    <dgm:pt modelId="{4E00C921-8526-49BA-86D4-E93C6DEB8AB5}" type="parTrans" cxnId="{79BA4705-3F17-4E42-93F4-2E1606928B07}">
      <dgm:prSet/>
      <dgm:spPr/>
      <dgm:t>
        <a:bodyPr/>
        <a:lstStyle/>
        <a:p>
          <a:endParaRPr lang="en-US"/>
        </a:p>
      </dgm:t>
    </dgm:pt>
    <dgm:pt modelId="{2286B9B8-B14D-4124-B34B-2118E3CC7525}" type="sibTrans" cxnId="{79BA4705-3F17-4E42-93F4-2E1606928B07}">
      <dgm:prSet/>
      <dgm:spPr/>
      <dgm:t>
        <a:bodyPr/>
        <a:lstStyle/>
        <a:p>
          <a:endParaRPr lang="en-US"/>
        </a:p>
      </dgm:t>
    </dgm:pt>
    <dgm:pt modelId="{25BB5DB1-3A3F-455E-BB37-EAF996A96135}">
      <dgm:prSet/>
      <dgm:spPr/>
      <dgm:t>
        <a:bodyPr/>
        <a:lstStyle/>
        <a:p>
          <a:r>
            <a:rPr lang="en-US"/>
            <a:t>* Ship Date - The shipping date of the product.</a:t>
          </a:r>
        </a:p>
      </dgm:t>
    </dgm:pt>
    <dgm:pt modelId="{01C74ABE-5506-486B-A59E-02AB0D2A199C}" type="parTrans" cxnId="{5445128C-0157-4928-8FED-53CE7B867B45}">
      <dgm:prSet/>
      <dgm:spPr/>
      <dgm:t>
        <a:bodyPr/>
        <a:lstStyle/>
        <a:p>
          <a:endParaRPr lang="en-US"/>
        </a:p>
      </dgm:t>
    </dgm:pt>
    <dgm:pt modelId="{0E8DAD32-6C79-4AC7-AA97-0182D2606F33}" type="sibTrans" cxnId="{5445128C-0157-4928-8FED-53CE7B867B45}">
      <dgm:prSet/>
      <dgm:spPr/>
      <dgm:t>
        <a:bodyPr/>
        <a:lstStyle/>
        <a:p>
          <a:endParaRPr lang="en-US"/>
        </a:p>
      </dgm:t>
    </dgm:pt>
    <dgm:pt modelId="{0E7F19A7-8E53-4CF5-A91A-E1F1C7419E88}">
      <dgm:prSet/>
      <dgm:spPr/>
      <dgm:t>
        <a:bodyPr/>
        <a:lstStyle/>
        <a:p>
          <a:r>
            <a:rPr lang="en-US"/>
            <a:t>* Units Sold - Number of units of the particular item sold.</a:t>
          </a:r>
        </a:p>
      </dgm:t>
    </dgm:pt>
    <dgm:pt modelId="{BF7AC89C-3A2E-4431-957A-961276ED57A4}" type="parTrans" cxnId="{3FFC3138-BB88-403D-8978-D00414EB69BA}">
      <dgm:prSet/>
      <dgm:spPr/>
      <dgm:t>
        <a:bodyPr/>
        <a:lstStyle/>
        <a:p>
          <a:endParaRPr lang="en-US"/>
        </a:p>
      </dgm:t>
    </dgm:pt>
    <dgm:pt modelId="{2E7DE2A7-8BAC-4B9D-88F3-57F1213558D1}" type="sibTrans" cxnId="{3FFC3138-BB88-403D-8978-D00414EB69BA}">
      <dgm:prSet/>
      <dgm:spPr/>
      <dgm:t>
        <a:bodyPr/>
        <a:lstStyle/>
        <a:p>
          <a:endParaRPr lang="en-US"/>
        </a:p>
      </dgm:t>
    </dgm:pt>
    <dgm:pt modelId="{58E8AB15-4AD5-44B9-9E18-0E4C4D9B37C0}">
      <dgm:prSet/>
      <dgm:spPr/>
      <dgm:t>
        <a:bodyPr/>
        <a:lstStyle/>
        <a:p>
          <a:r>
            <a:rPr lang="en-US"/>
            <a:t>* Unit Price - Unit Price of the particular item at which it is sold.</a:t>
          </a:r>
        </a:p>
      </dgm:t>
    </dgm:pt>
    <dgm:pt modelId="{3AED6E5D-D14F-4B27-AB8D-826CE2C40D9C}" type="parTrans" cxnId="{DFAC1CE1-A8BC-4970-9F79-BB17CF3F3811}">
      <dgm:prSet/>
      <dgm:spPr/>
      <dgm:t>
        <a:bodyPr/>
        <a:lstStyle/>
        <a:p>
          <a:endParaRPr lang="en-US"/>
        </a:p>
      </dgm:t>
    </dgm:pt>
    <dgm:pt modelId="{BA8D6E3F-6402-4746-8528-B92A6FC826DE}" type="sibTrans" cxnId="{DFAC1CE1-A8BC-4970-9F79-BB17CF3F3811}">
      <dgm:prSet/>
      <dgm:spPr/>
      <dgm:t>
        <a:bodyPr/>
        <a:lstStyle/>
        <a:p>
          <a:endParaRPr lang="en-US"/>
        </a:p>
      </dgm:t>
    </dgm:pt>
    <dgm:pt modelId="{B17C0F83-328F-41A3-90A2-01D45721E82E}">
      <dgm:prSet/>
      <dgm:spPr/>
      <dgm:t>
        <a:bodyPr/>
        <a:lstStyle/>
        <a:p>
          <a:r>
            <a:rPr lang="en-US"/>
            <a:t>* Unit Cost - Unit Cost i.e. per unit amount spend to make the product.</a:t>
          </a:r>
        </a:p>
      </dgm:t>
    </dgm:pt>
    <dgm:pt modelId="{BEB99DB6-0E90-45EE-9878-E2F76848A004}" type="parTrans" cxnId="{B1090AA6-0EE5-4F61-95B7-0A633318A66A}">
      <dgm:prSet/>
      <dgm:spPr/>
      <dgm:t>
        <a:bodyPr/>
        <a:lstStyle/>
        <a:p>
          <a:endParaRPr lang="en-US"/>
        </a:p>
      </dgm:t>
    </dgm:pt>
    <dgm:pt modelId="{EEB4336A-DC6F-442A-9E03-8064AF1FA427}" type="sibTrans" cxnId="{B1090AA6-0EE5-4F61-95B7-0A633318A66A}">
      <dgm:prSet/>
      <dgm:spPr/>
      <dgm:t>
        <a:bodyPr/>
        <a:lstStyle/>
        <a:p>
          <a:endParaRPr lang="en-US"/>
        </a:p>
      </dgm:t>
    </dgm:pt>
    <dgm:pt modelId="{E0FD5AB3-DF23-43B3-867B-049F8D23A82A}">
      <dgm:prSet/>
      <dgm:spPr/>
      <dgm:t>
        <a:bodyPr/>
        <a:lstStyle/>
        <a:p>
          <a:r>
            <a:rPr lang="en-US"/>
            <a:t>* Total Revenue - Total revenue generated for the item for the given region and country.</a:t>
          </a:r>
        </a:p>
      </dgm:t>
    </dgm:pt>
    <dgm:pt modelId="{83CEDDA7-0E3C-49FC-8066-11704A1BD90F}" type="parTrans" cxnId="{BEFA5FD9-B608-4215-A15A-7823E378D1E6}">
      <dgm:prSet/>
      <dgm:spPr/>
      <dgm:t>
        <a:bodyPr/>
        <a:lstStyle/>
        <a:p>
          <a:endParaRPr lang="en-US"/>
        </a:p>
      </dgm:t>
    </dgm:pt>
    <dgm:pt modelId="{F9F631F5-BFB9-4373-BF45-88F23A92CA3A}" type="sibTrans" cxnId="{BEFA5FD9-B608-4215-A15A-7823E378D1E6}">
      <dgm:prSet/>
      <dgm:spPr/>
      <dgm:t>
        <a:bodyPr/>
        <a:lstStyle/>
        <a:p>
          <a:endParaRPr lang="en-US"/>
        </a:p>
      </dgm:t>
    </dgm:pt>
    <dgm:pt modelId="{596B1263-78CF-4519-9D45-64DABA8033C5}">
      <dgm:prSet/>
      <dgm:spPr/>
      <dgm:t>
        <a:bodyPr/>
        <a:lstStyle/>
        <a:p>
          <a:r>
            <a:rPr lang="en-US"/>
            <a:t>* Total Cost - Similarly Total cost</a:t>
          </a:r>
        </a:p>
      </dgm:t>
    </dgm:pt>
    <dgm:pt modelId="{7B9A0EC3-1FA8-42BF-8E6B-4CA7B8E4ECC8}" type="parTrans" cxnId="{95B78081-BBEA-4508-AAF0-6FE6FBA3057A}">
      <dgm:prSet/>
      <dgm:spPr/>
      <dgm:t>
        <a:bodyPr/>
        <a:lstStyle/>
        <a:p>
          <a:endParaRPr lang="en-US"/>
        </a:p>
      </dgm:t>
    </dgm:pt>
    <dgm:pt modelId="{91B4F353-48F3-403D-A94D-70DD8E4DA55E}" type="sibTrans" cxnId="{95B78081-BBEA-4508-AAF0-6FE6FBA3057A}">
      <dgm:prSet/>
      <dgm:spPr/>
      <dgm:t>
        <a:bodyPr/>
        <a:lstStyle/>
        <a:p>
          <a:endParaRPr lang="en-US"/>
        </a:p>
      </dgm:t>
    </dgm:pt>
    <dgm:pt modelId="{0430289F-54CE-46B3-8E75-BB0447A91A71}">
      <dgm:prSet/>
      <dgm:spPr/>
      <dgm:t>
        <a:bodyPr/>
        <a:lstStyle/>
        <a:p>
          <a:r>
            <a:rPr lang="en-US"/>
            <a:t>* Total Profit - and Total Profit</a:t>
          </a:r>
        </a:p>
      </dgm:t>
    </dgm:pt>
    <dgm:pt modelId="{CCC14197-84CC-4E3A-BD4F-25D6BC605AA1}" type="parTrans" cxnId="{B9B985C2-5A05-4F8E-AD5A-EBF44F585D6D}">
      <dgm:prSet/>
      <dgm:spPr/>
      <dgm:t>
        <a:bodyPr/>
        <a:lstStyle/>
        <a:p>
          <a:endParaRPr lang="en-US"/>
        </a:p>
      </dgm:t>
    </dgm:pt>
    <dgm:pt modelId="{F22B00B4-1099-4BAB-96CE-F8F5F4E7B211}" type="sibTrans" cxnId="{B9B985C2-5A05-4F8E-AD5A-EBF44F585D6D}">
      <dgm:prSet/>
      <dgm:spPr/>
      <dgm:t>
        <a:bodyPr/>
        <a:lstStyle/>
        <a:p>
          <a:endParaRPr lang="en-US"/>
        </a:p>
      </dgm:t>
    </dgm:pt>
    <dgm:pt modelId="{06395A49-3E03-2145-AFFC-89C3422CC1A2}" type="pres">
      <dgm:prSet presAssocID="{B95E2CD7-2328-4F5E-819A-6F2810FE7B7D}" presName="linear" presStyleCnt="0">
        <dgm:presLayoutVars>
          <dgm:animLvl val="lvl"/>
          <dgm:resizeHandles val="exact"/>
        </dgm:presLayoutVars>
      </dgm:prSet>
      <dgm:spPr/>
      <dgm:t>
        <a:bodyPr/>
        <a:lstStyle/>
        <a:p>
          <a:endParaRPr lang="en-US"/>
        </a:p>
      </dgm:t>
    </dgm:pt>
    <dgm:pt modelId="{C94C69CC-6DAE-E841-9773-8F7791B27882}" type="pres">
      <dgm:prSet presAssocID="{64A5C119-6A78-4482-9AFC-D166534DC819}" presName="parentText" presStyleLbl="node1" presStyleIdx="0" presStyleCnt="13">
        <dgm:presLayoutVars>
          <dgm:chMax val="0"/>
          <dgm:bulletEnabled val="1"/>
        </dgm:presLayoutVars>
      </dgm:prSet>
      <dgm:spPr/>
      <dgm:t>
        <a:bodyPr/>
        <a:lstStyle/>
        <a:p>
          <a:endParaRPr lang="en-US"/>
        </a:p>
      </dgm:t>
    </dgm:pt>
    <dgm:pt modelId="{FC01ADB3-FCF4-1A4C-A575-6FC0049AE4DA}" type="pres">
      <dgm:prSet presAssocID="{402E29D1-4690-4D34-A185-3B0BF3057F61}" presName="spacer" presStyleCnt="0"/>
      <dgm:spPr/>
    </dgm:pt>
    <dgm:pt modelId="{04AD0853-CC77-964F-A320-536A1D0D3AAA}" type="pres">
      <dgm:prSet presAssocID="{F004B35E-02EE-4D9C-A38B-D677735EC369}" presName="parentText" presStyleLbl="node1" presStyleIdx="1" presStyleCnt="13">
        <dgm:presLayoutVars>
          <dgm:chMax val="0"/>
          <dgm:bulletEnabled val="1"/>
        </dgm:presLayoutVars>
      </dgm:prSet>
      <dgm:spPr/>
      <dgm:t>
        <a:bodyPr/>
        <a:lstStyle/>
        <a:p>
          <a:endParaRPr lang="en-US"/>
        </a:p>
      </dgm:t>
    </dgm:pt>
    <dgm:pt modelId="{D3448DB6-31E4-B64E-8484-49358482FFC2}" type="pres">
      <dgm:prSet presAssocID="{5A723FD5-44D5-4BF0-ADD8-05F71FA8AEAD}" presName="spacer" presStyleCnt="0"/>
      <dgm:spPr/>
    </dgm:pt>
    <dgm:pt modelId="{E091E6B5-AE1B-4E43-9722-FD02BA75B064}" type="pres">
      <dgm:prSet presAssocID="{534E923C-D059-4128-AAC6-5AB0060CED0C}" presName="parentText" presStyleLbl="node1" presStyleIdx="2" presStyleCnt="13">
        <dgm:presLayoutVars>
          <dgm:chMax val="0"/>
          <dgm:bulletEnabled val="1"/>
        </dgm:presLayoutVars>
      </dgm:prSet>
      <dgm:spPr/>
      <dgm:t>
        <a:bodyPr/>
        <a:lstStyle/>
        <a:p>
          <a:endParaRPr lang="en-US"/>
        </a:p>
      </dgm:t>
    </dgm:pt>
    <dgm:pt modelId="{0BF514CD-810A-EA43-8DBE-86AA31F6B08D}" type="pres">
      <dgm:prSet presAssocID="{6822B459-380A-468B-8037-E8FE42042DFC}" presName="spacer" presStyleCnt="0"/>
      <dgm:spPr/>
    </dgm:pt>
    <dgm:pt modelId="{65CD6C8C-1377-8443-B4DF-429944638353}" type="pres">
      <dgm:prSet presAssocID="{C50C4FEF-4CFF-466F-ADD8-608521115341}" presName="parentText" presStyleLbl="node1" presStyleIdx="3" presStyleCnt="13">
        <dgm:presLayoutVars>
          <dgm:chMax val="0"/>
          <dgm:bulletEnabled val="1"/>
        </dgm:presLayoutVars>
      </dgm:prSet>
      <dgm:spPr/>
      <dgm:t>
        <a:bodyPr/>
        <a:lstStyle/>
        <a:p>
          <a:endParaRPr lang="en-US"/>
        </a:p>
      </dgm:t>
    </dgm:pt>
    <dgm:pt modelId="{FA0B81E3-40C1-5543-BAE7-1A6FDB052C05}" type="pres">
      <dgm:prSet presAssocID="{4AA4612B-1344-4D60-B0F9-B28EB4D50280}" presName="spacer" presStyleCnt="0"/>
      <dgm:spPr/>
    </dgm:pt>
    <dgm:pt modelId="{7C0D6461-290D-6A4B-A9F5-B971DC4AE863}" type="pres">
      <dgm:prSet presAssocID="{A55A91C7-D710-48E0-90FE-582A3CBF7C5A}" presName="parentText" presStyleLbl="node1" presStyleIdx="4" presStyleCnt="13">
        <dgm:presLayoutVars>
          <dgm:chMax val="0"/>
          <dgm:bulletEnabled val="1"/>
        </dgm:presLayoutVars>
      </dgm:prSet>
      <dgm:spPr/>
      <dgm:t>
        <a:bodyPr/>
        <a:lstStyle/>
        <a:p>
          <a:endParaRPr lang="en-US"/>
        </a:p>
      </dgm:t>
    </dgm:pt>
    <dgm:pt modelId="{25C8BC32-29E7-AC45-9DCD-277B5F446425}" type="pres">
      <dgm:prSet presAssocID="{AE9602F1-119D-49BF-ABCD-04E5E5D392F0}" presName="spacer" presStyleCnt="0"/>
      <dgm:spPr/>
    </dgm:pt>
    <dgm:pt modelId="{6C0933D3-3EFD-D144-A70D-9FB86DE18D6C}" type="pres">
      <dgm:prSet presAssocID="{02CB6CF5-1316-4092-B0DA-DB687733AD0A}" presName="parentText" presStyleLbl="node1" presStyleIdx="5" presStyleCnt="13">
        <dgm:presLayoutVars>
          <dgm:chMax val="0"/>
          <dgm:bulletEnabled val="1"/>
        </dgm:presLayoutVars>
      </dgm:prSet>
      <dgm:spPr/>
      <dgm:t>
        <a:bodyPr/>
        <a:lstStyle/>
        <a:p>
          <a:endParaRPr lang="en-US"/>
        </a:p>
      </dgm:t>
    </dgm:pt>
    <dgm:pt modelId="{30F94562-0927-7245-87BD-7143905980A2}" type="pres">
      <dgm:prSet presAssocID="{2286B9B8-B14D-4124-B34B-2118E3CC7525}" presName="spacer" presStyleCnt="0"/>
      <dgm:spPr/>
    </dgm:pt>
    <dgm:pt modelId="{17ED55C3-0DAE-944F-87F5-47D145D53B59}" type="pres">
      <dgm:prSet presAssocID="{25BB5DB1-3A3F-455E-BB37-EAF996A96135}" presName="parentText" presStyleLbl="node1" presStyleIdx="6" presStyleCnt="13">
        <dgm:presLayoutVars>
          <dgm:chMax val="0"/>
          <dgm:bulletEnabled val="1"/>
        </dgm:presLayoutVars>
      </dgm:prSet>
      <dgm:spPr/>
      <dgm:t>
        <a:bodyPr/>
        <a:lstStyle/>
        <a:p>
          <a:endParaRPr lang="en-US"/>
        </a:p>
      </dgm:t>
    </dgm:pt>
    <dgm:pt modelId="{20844CA4-BCB4-9548-AA6F-B1AC81235ADD}" type="pres">
      <dgm:prSet presAssocID="{0E8DAD32-6C79-4AC7-AA97-0182D2606F33}" presName="spacer" presStyleCnt="0"/>
      <dgm:spPr/>
    </dgm:pt>
    <dgm:pt modelId="{A181B214-BF4F-6344-AF3F-EDFF76BB528A}" type="pres">
      <dgm:prSet presAssocID="{0E7F19A7-8E53-4CF5-A91A-E1F1C7419E88}" presName="parentText" presStyleLbl="node1" presStyleIdx="7" presStyleCnt="13">
        <dgm:presLayoutVars>
          <dgm:chMax val="0"/>
          <dgm:bulletEnabled val="1"/>
        </dgm:presLayoutVars>
      </dgm:prSet>
      <dgm:spPr/>
      <dgm:t>
        <a:bodyPr/>
        <a:lstStyle/>
        <a:p>
          <a:endParaRPr lang="en-US"/>
        </a:p>
      </dgm:t>
    </dgm:pt>
    <dgm:pt modelId="{DAB5271B-E01B-4346-AA94-58D315153783}" type="pres">
      <dgm:prSet presAssocID="{2E7DE2A7-8BAC-4B9D-88F3-57F1213558D1}" presName="spacer" presStyleCnt="0"/>
      <dgm:spPr/>
    </dgm:pt>
    <dgm:pt modelId="{BBC7A3AD-355A-F843-B56B-6E45D22D49A0}" type="pres">
      <dgm:prSet presAssocID="{58E8AB15-4AD5-44B9-9E18-0E4C4D9B37C0}" presName="parentText" presStyleLbl="node1" presStyleIdx="8" presStyleCnt="13">
        <dgm:presLayoutVars>
          <dgm:chMax val="0"/>
          <dgm:bulletEnabled val="1"/>
        </dgm:presLayoutVars>
      </dgm:prSet>
      <dgm:spPr/>
      <dgm:t>
        <a:bodyPr/>
        <a:lstStyle/>
        <a:p>
          <a:endParaRPr lang="en-US"/>
        </a:p>
      </dgm:t>
    </dgm:pt>
    <dgm:pt modelId="{CF0CEB61-FEBD-B542-A504-7A821A1197ED}" type="pres">
      <dgm:prSet presAssocID="{BA8D6E3F-6402-4746-8528-B92A6FC826DE}" presName="spacer" presStyleCnt="0"/>
      <dgm:spPr/>
    </dgm:pt>
    <dgm:pt modelId="{72E56135-927D-F849-AC80-0C5E6D570023}" type="pres">
      <dgm:prSet presAssocID="{B17C0F83-328F-41A3-90A2-01D45721E82E}" presName="parentText" presStyleLbl="node1" presStyleIdx="9" presStyleCnt="13">
        <dgm:presLayoutVars>
          <dgm:chMax val="0"/>
          <dgm:bulletEnabled val="1"/>
        </dgm:presLayoutVars>
      </dgm:prSet>
      <dgm:spPr/>
      <dgm:t>
        <a:bodyPr/>
        <a:lstStyle/>
        <a:p>
          <a:endParaRPr lang="en-US"/>
        </a:p>
      </dgm:t>
    </dgm:pt>
    <dgm:pt modelId="{A75624F3-93D0-C741-BBD8-05D04A66C5F5}" type="pres">
      <dgm:prSet presAssocID="{EEB4336A-DC6F-442A-9E03-8064AF1FA427}" presName="spacer" presStyleCnt="0"/>
      <dgm:spPr/>
    </dgm:pt>
    <dgm:pt modelId="{6CAF4779-B575-324F-BF03-E4C4CDDA3F70}" type="pres">
      <dgm:prSet presAssocID="{E0FD5AB3-DF23-43B3-867B-049F8D23A82A}" presName="parentText" presStyleLbl="node1" presStyleIdx="10" presStyleCnt="13">
        <dgm:presLayoutVars>
          <dgm:chMax val="0"/>
          <dgm:bulletEnabled val="1"/>
        </dgm:presLayoutVars>
      </dgm:prSet>
      <dgm:spPr/>
      <dgm:t>
        <a:bodyPr/>
        <a:lstStyle/>
        <a:p>
          <a:endParaRPr lang="en-US"/>
        </a:p>
      </dgm:t>
    </dgm:pt>
    <dgm:pt modelId="{6962C648-BA86-9647-B339-BD7509E025D1}" type="pres">
      <dgm:prSet presAssocID="{F9F631F5-BFB9-4373-BF45-88F23A92CA3A}" presName="spacer" presStyleCnt="0"/>
      <dgm:spPr/>
    </dgm:pt>
    <dgm:pt modelId="{042B6F24-D92B-104D-8B04-FFCDC4DA7C62}" type="pres">
      <dgm:prSet presAssocID="{596B1263-78CF-4519-9D45-64DABA8033C5}" presName="parentText" presStyleLbl="node1" presStyleIdx="11" presStyleCnt="13">
        <dgm:presLayoutVars>
          <dgm:chMax val="0"/>
          <dgm:bulletEnabled val="1"/>
        </dgm:presLayoutVars>
      </dgm:prSet>
      <dgm:spPr/>
      <dgm:t>
        <a:bodyPr/>
        <a:lstStyle/>
        <a:p>
          <a:endParaRPr lang="en-US"/>
        </a:p>
      </dgm:t>
    </dgm:pt>
    <dgm:pt modelId="{E58085F1-2EE6-4443-A601-E680957F6BF4}" type="pres">
      <dgm:prSet presAssocID="{91B4F353-48F3-403D-A94D-70DD8E4DA55E}" presName="spacer" presStyleCnt="0"/>
      <dgm:spPr/>
    </dgm:pt>
    <dgm:pt modelId="{79532CFC-DC04-AE4D-A61E-DED6C5F31AA5}" type="pres">
      <dgm:prSet presAssocID="{0430289F-54CE-46B3-8E75-BB0447A91A71}" presName="parentText" presStyleLbl="node1" presStyleIdx="12" presStyleCnt="13">
        <dgm:presLayoutVars>
          <dgm:chMax val="0"/>
          <dgm:bulletEnabled val="1"/>
        </dgm:presLayoutVars>
      </dgm:prSet>
      <dgm:spPr/>
      <dgm:t>
        <a:bodyPr/>
        <a:lstStyle/>
        <a:p>
          <a:endParaRPr lang="en-US"/>
        </a:p>
      </dgm:t>
    </dgm:pt>
  </dgm:ptLst>
  <dgm:cxnLst>
    <dgm:cxn modelId="{3F124CC7-64DA-4045-B806-C258C10C576A}" type="presOf" srcId="{64A5C119-6A78-4482-9AFC-D166534DC819}" destId="{C94C69CC-6DAE-E841-9773-8F7791B27882}" srcOrd="0" destOrd="0" presId="urn:microsoft.com/office/officeart/2005/8/layout/vList2"/>
    <dgm:cxn modelId="{2598AA20-D9AE-4C2F-AB0B-177843FE4EF4}" srcId="{B95E2CD7-2328-4F5E-819A-6F2810FE7B7D}" destId="{64A5C119-6A78-4482-9AFC-D166534DC819}" srcOrd="0" destOrd="0" parTransId="{0D9F6C07-DEB7-4BEF-BF47-EB64A5B54DFE}" sibTransId="{402E29D1-4690-4D34-A185-3B0BF3057F61}"/>
    <dgm:cxn modelId="{C068DE63-2561-F746-9991-C0224A8B0058}" type="presOf" srcId="{A55A91C7-D710-48E0-90FE-582A3CBF7C5A}" destId="{7C0D6461-290D-6A4B-A9F5-B971DC4AE863}" srcOrd="0" destOrd="0" presId="urn:microsoft.com/office/officeart/2005/8/layout/vList2"/>
    <dgm:cxn modelId="{7F9A1A0B-F193-0646-968B-AF04B8B5ECBC}" type="presOf" srcId="{596B1263-78CF-4519-9D45-64DABA8033C5}" destId="{042B6F24-D92B-104D-8B04-FFCDC4DA7C62}" srcOrd="0" destOrd="0" presId="urn:microsoft.com/office/officeart/2005/8/layout/vList2"/>
    <dgm:cxn modelId="{97F31B56-CF9D-7F4C-A199-BC561823ADE6}" type="presOf" srcId="{02CB6CF5-1316-4092-B0DA-DB687733AD0A}" destId="{6C0933D3-3EFD-D144-A70D-9FB86DE18D6C}" srcOrd="0" destOrd="0" presId="urn:microsoft.com/office/officeart/2005/8/layout/vList2"/>
    <dgm:cxn modelId="{B9B985C2-5A05-4F8E-AD5A-EBF44F585D6D}" srcId="{B95E2CD7-2328-4F5E-819A-6F2810FE7B7D}" destId="{0430289F-54CE-46B3-8E75-BB0447A91A71}" srcOrd="12" destOrd="0" parTransId="{CCC14197-84CC-4E3A-BD4F-25D6BC605AA1}" sibTransId="{F22B00B4-1099-4BAB-96CE-F8F5F4E7B211}"/>
    <dgm:cxn modelId="{E991E8A3-F7D0-484D-9D89-B04E61BFF521}" type="presOf" srcId="{C50C4FEF-4CFF-466F-ADD8-608521115341}" destId="{65CD6C8C-1377-8443-B4DF-429944638353}" srcOrd="0" destOrd="0" presId="urn:microsoft.com/office/officeart/2005/8/layout/vList2"/>
    <dgm:cxn modelId="{EFD709B6-9FCF-8D44-B692-0DB91F36BCFB}" type="presOf" srcId="{B95E2CD7-2328-4F5E-819A-6F2810FE7B7D}" destId="{06395A49-3E03-2145-AFFC-89C3422CC1A2}" srcOrd="0" destOrd="0" presId="urn:microsoft.com/office/officeart/2005/8/layout/vList2"/>
    <dgm:cxn modelId="{B1090AA6-0EE5-4F61-95B7-0A633318A66A}" srcId="{B95E2CD7-2328-4F5E-819A-6F2810FE7B7D}" destId="{B17C0F83-328F-41A3-90A2-01D45721E82E}" srcOrd="9" destOrd="0" parTransId="{BEB99DB6-0E90-45EE-9878-E2F76848A004}" sibTransId="{EEB4336A-DC6F-442A-9E03-8064AF1FA427}"/>
    <dgm:cxn modelId="{BEFA5FD9-B608-4215-A15A-7823E378D1E6}" srcId="{B95E2CD7-2328-4F5E-819A-6F2810FE7B7D}" destId="{E0FD5AB3-DF23-43B3-867B-049F8D23A82A}" srcOrd="10" destOrd="0" parTransId="{83CEDDA7-0E3C-49FC-8066-11704A1BD90F}" sibTransId="{F9F631F5-BFB9-4373-BF45-88F23A92CA3A}"/>
    <dgm:cxn modelId="{C8F6D21E-7276-FC40-B523-FE3A97E383B4}" type="presOf" srcId="{58E8AB15-4AD5-44B9-9E18-0E4C4D9B37C0}" destId="{BBC7A3AD-355A-F843-B56B-6E45D22D49A0}" srcOrd="0" destOrd="0" presId="urn:microsoft.com/office/officeart/2005/8/layout/vList2"/>
    <dgm:cxn modelId="{E924C939-600F-4246-96FD-6742A9980A00}" type="presOf" srcId="{0430289F-54CE-46B3-8E75-BB0447A91A71}" destId="{79532CFC-DC04-AE4D-A61E-DED6C5F31AA5}" srcOrd="0" destOrd="0" presId="urn:microsoft.com/office/officeart/2005/8/layout/vList2"/>
    <dgm:cxn modelId="{5445128C-0157-4928-8FED-53CE7B867B45}" srcId="{B95E2CD7-2328-4F5E-819A-6F2810FE7B7D}" destId="{25BB5DB1-3A3F-455E-BB37-EAF996A96135}" srcOrd="6" destOrd="0" parTransId="{01C74ABE-5506-486B-A59E-02AB0D2A199C}" sibTransId="{0E8DAD32-6C79-4AC7-AA97-0182D2606F33}"/>
    <dgm:cxn modelId="{3C5DCB2F-A95A-4349-8311-89C1ADF7DB38}" srcId="{B95E2CD7-2328-4F5E-819A-6F2810FE7B7D}" destId="{F004B35E-02EE-4D9C-A38B-D677735EC369}" srcOrd="1" destOrd="0" parTransId="{3F2CF5C3-6B29-42EA-91DE-D47ED86589D0}" sibTransId="{5A723FD5-44D5-4BF0-ADD8-05F71FA8AEAD}"/>
    <dgm:cxn modelId="{DFAC1CE1-A8BC-4970-9F79-BB17CF3F3811}" srcId="{B95E2CD7-2328-4F5E-819A-6F2810FE7B7D}" destId="{58E8AB15-4AD5-44B9-9E18-0E4C4D9B37C0}" srcOrd="8" destOrd="0" parTransId="{3AED6E5D-D14F-4B27-AB8D-826CE2C40D9C}" sibTransId="{BA8D6E3F-6402-4746-8528-B92A6FC826DE}"/>
    <dgm:cxn modelId="{7C6B2B79-36C9-AC4A-B20C-83D86FA9BC68}" type="presOf" srcId="{B17C0F83-328F-41A3-90A2-01D45721E82E}" destId="{72E56135-927D-F849-AC80-0C5E6D570023}" srcOrd="0" destOrd="0" presId="urn:microsoft.com/office/officeart/2005/8/layout/vList2"/>
    <dgm:cxn modelId="{3225A4CA-4678-684C-8FFA-1C7816B8477A}" type="presOf" srcId="{0E7F19A7-8E53-4CF5-A91A-E1F1C7419E88}" destId="{A181B214-BF4F-6344-AF3F-EDFF76BB528A}" srcOrd="0" destOrd="0" presId="urn:microsoft.com/office/officeart/2005/8/layout/vList2"/>
    <dgm:cxn modelId="{3FFC3138-BB88-403D-8978-D00414EB69BA}" srcId="{B95E2CD7-2328-4F5E-819A-6F2810FE7B7D}" destId="{0E7F19A7-8E53-4CF5-A91A-E1F1C7419E88}" srcOrd="7" destOrd="0" parTransId="{BF7AC89C-3A2E-4431-957A-961276ED57A4}" sibTransId="{2E7DE2A7-8BAC-4B9D-88F3-57F1213558D1}"/>
    <dgm:cxn modelId="{6441A24C-D705-4D85-9E2C-60D9E1E07CC1}" srcId="{B95E2CD7-2328-4F5E-819A-6F2810FE7B7D}" destId="{C50C4FEF-4CFF-466F-ADD8-608521115341}" srcOrd="3" destOrd="0" parTransId="{A5BC2DC7-B051-4783-B8DB-4294A25D6448}" sibTransId="{4AA4612B-1344-4D60-B0F9-B28EB4D50280}"/>
    <dgm:cxn modelId="{3AEB2AD2-4C72-434F-9C82-45973D1E1203}" type="presOf" srcId="{534E923C-D059-4128-AAC6-5AB0060CED0C}" destId="{E091E6B5-AE1B-4E43-9722-FD02BA75B064}" srcOrd="0" destOrd="0" presId="urn:microsoft.com/office/officeart/2005/8/layout/vList2"/>
    <dgm:cxn modelId="{E9094A11-CD96-4CAE-A50D-C3B913248563}" srcId="{B95E2CD7-2328-4F5E-819A-6F2810FE7B7D}" destId="{534E923C-D059-4128-AAC6-5AB0060CED0C}" srcOrd="2" destOrd="0" parTransId="{C6DB1AF9-EF7E-4509-8FE7-000829D81882}" sibTransId="{6822B459-380A-468B-8037-E8FE42042DFC}"/>
    <dgm:cxn modelId="{79BA4705-3F17-4E42-93F4-2E1606928B07}" srcId="{B95E2CD7-2328-4F5E-819A-6F2810FE7B7D}" destId="{02CB6CF5-1316-4092-B0DA-DB687733AD0A}" srcOrd="5" destOrd="0" parTransId="{4E00C921-8526-49BA-86D4-E93C6DEB8AB5}" sibTransId="{2286B9B8-B14D-4124-B34B-2118E3CC7525}"/>
    <dgm:cxn modelId="{D26CB169-D419-9245-AF01-60E1CEDD4D3F}" type="presOf" srcId="{F004B35E-02EE-4D9C-A38B-D677735EC369}" destId="{04AD0853-CC77-964F-A320-536A1D0D3AAA}" srcOrd="0" destOrd="0" presId="urn:microsoft.com/office/officeart/2005/8/layout/vList2"/>
    <dgm:cxn modelId="{95B78081-BBEA-4508-AAF0-6FE6FBA3057A}" srcId="{B95E2CD7-2328-4F5E-819A-6F2810FE7B7D}" destId="{596B1263-78CF-4519-9D45-64DABA8033C5}" srcOrd="11" destOrd="0" parTransId="{7B9A0EC3-1FA8-42BF-8E6B-4CA7B8E4ECC8}" sibTransId="{91B4F353-48F3-403D-A94D-70DD8E4DA55E}"/>
    <dgm:cxn modelId="{D15D1402-E3AB-4CD3-946B-2F0C74FC3C7D}" srcId="{B95E2CD7-2328-4F5E-819A-6F2810FE7B7D}" destId="{A55A91C7-D710-48E0-90FE-582A3CBF7C5A}" srcOrd="4" destOrd="0" parTransId="{1BEDBA73-587D-4632-8627-C88C50872F99}" sibTransId="{AE9602F1-119D-49BF-ABCD-04E5E5D392F0}"/>
    <dgm:cxn modelId="{48874261-9D19-D24D-ADA4-644C21D35499}" type="presOf" srcId="{E0FD5AB3-DF23-43B3-867B-049F8D23A82A}" destId="{6CAF4779-B575-324F-BF03-E4C4CDDA3F70}" srcOrd="0" destOrd="0" presId="urn:microsoft.com/office/officeart/2005/8/layout/vList2"/>
    <dgm:cxn modelId="{6EAA1D5D-C921-0946-8B95-4A304458A384}" type="presOf" srcId="{25BB5DB1-3A3F-455E-BB37-EAF996A96135}" destId="{17ED55C3-0DAE-944F-87F5-47D145D53B59}" srcOrd="0" destOrd="0" presId="urn:microsoft.com/office/officeart/2005/8/layout/vList2"/>
    <dgm:cxn modelId="{C0EF8182-E684-3D43-94C8-202F8EFEC031}" type="presParOf" srcId="{06395A49-3E03-2145-AFFC-89C3422CC1A2}" destId="{C94C69CC-6DAE-E841-9773-8F7791B27882}" srcOrd="0" destOrd="0" presId="urn:microsoft.com/office/officeart/2005/8/layout/vList2"/>
    <dgm:cxn modelId="{5F81C2A1-4B74-3545-8CB5-35930FED28CC}" type="presParOf" srcId="{06395A49-3E03-2145-AFFC-89C3422CC1A2}" destId="{FC01ADB3-FCF4-1A4C-A575-6FC0049AE4DA}" srcOrd="1" destOrd="0" presId="urn:microsoft.com/office/officeart/2005/8/layout/vList2"/>
    <dgm:cxn modelId="{9874E64C-7189-734A-AD41-AF6335C52FC7}" type="presParOf" srcId="{06395A49-3E03-2145-AFFC-89C3422CC1A2}" destId="{04AD0853-CC77-964F-A320-536A1D0D3AAA}" srcOrd="2" destOrd="0" presId="urn:microsoft.com/office/officeart/2005/8/layout/vList2"/>
    <dgm:cxn modelId="{4091ED3D-0884-E04C-BF99-EE51559608FB}" type="presParOf" srcId="{06395A49-3E03-2145-AFFC-89C3422CC1A2}" destId="{D3448DB6-31E4-B64E-8484-49358482FFC2}" srcOrd="3" destOrd="0" presId="urn:microsoft.com/office/officeart/2005/8/layout/vList2"/>
    <dgm:cxn modelId="{8764316F-55AE-3A44-8627-FA146A21F574}" type="presParOf" srcId="{06395A49-3E03-2145-AFFC-89C3422CC1A2}" destId="{E091E6B5-AE1B-4E43-9722-FD02BA75B064}" srcOrd="4" destOrd="0" presId="urn:microsoft.com/office/officeart/2005/8/layout/vList2"/>
    <dgm:cxn modelId="{FD8724E0-89BC-C540-BBD9-E16BE57C4C45}" type="presParOf" srcId="{06395A49-3E03-2145-AFFC-89C3422CC1A2}" destId="{0BF514CD-810A-EA43-8DBE-86AA31F6B08D}" srcOrd="5" destOrd="0" presId="urn:microsoft.com/office/officeart/2005/8/layout/vList2"/>
    <dgm:cxn modelId="{B323A84E-F2C0-EA4F-8F6D-2F5035021509}" type="presParOf" srcId="{06395A49-3E03-2145-AFFC-89C3422CC1A2}" destId="{65CD6C8C-1377-8443-B4DF-429944638353}" srcOrd="6" destOrd="0" presId="urn:microsoft.com/office/officeart/2005/8/layout/vList2"/>
    <dgm:cxn modelId="{90E35FBB-7EC4-6943-AF0F-57CACA571AB5}" type="presParOf" srcId="{06395A49-3E03-2145-AFFC-89C3422CC1A2}" destId="{FA0B81E3-40C1-5543-BAE7-1A6FDB052C05}" srcOrd="7" destOrd="0" presId="urn:microsoft.com/office/officeart/2005/8/layout/vList2"/>
    <dgm:cxn modelId="{20C38A0E-90E0-C043-9995-84FD2239299D}" type="presParOf" srcId="{06395A49-3E03-2145-AFFC-89C3422CC1A2}" destId="{7C0D6461-290D-6A4B-A9F5-B971DC4AE863}" srcOrd="8" destOrd="0" presId="urn:microsoft.com/office/officeart/2005/8/layout/vList2"/>
    <dgm:cxn modelId="{EC44B59F-B378-6448-93EB-5E1EB001C0C3}" type="presParOf" srcId="{06395A49-3E03-2145-AFFC-89C3422CC1A2}" destId="{25C8BC32-29E7-AC45-9DCD-277B5F446425}" srcOrd="9" destOrd="0" presId="urn:microsoft.com/office/officeart/2005/8/layout/vList2"/>
    <dgm:cxn modelId="{8337BFD8-BCF2-F542-9D4F-7076FC6A102B}" type="presParOf" srcId="{06395A49-3E03-2145-AFFC-89C3422CC1A2}" destId="{6C0933D3-3EFD-D144-A70D-9FB86DE18D6C}" srcOrd="10" destOrd="0" presId="urn:microsoft.com/office/officeart/2005/8/layout/vList2"/>
    <dgm:cxn modelId="{1286C1A3-150F-5949-82B8-FF5F8BFADDB0}" type="presParOf" srcId="{06395A49-3E03-2145-AFFC-89C3422CC1A2}" destId="{30F94562-0927-7245-87BD-7143905980A2}" srcOrd="11" destOrd="0" presId="urn:microsoft.com/office/officeart/2005/8/layout/vList2"/>
    <dgm:cxn modelId="{9BB16294-4D0C-8940-AC31-79075631C34F}" type="presParOf" srcId="{06395A49-3E03-2145-AFFC-89C3422CC1A2}" destId="{17ED55C3-0DAE-944F-87F5-47D145D53B59}" srcOrd="12" destOrd="0" presId="urn:microsoft.com/office/officeart/2005/8/layout/vList2"/>
    <dgm:cxn modelId="{EE9F8E54-979C-BD43-85B8-188F4F150F0E}" type="presParOf" srcId="{06395A49-3E03-2145-AFFC-89C3422CC1A2}" destId="{20844CA4-BCB4-9548-AA6F-B1AC81235ADD}" srcOrd="13" destOrd="0" presId="urn:microsoft.com/office/officeart/2005/8/layout/vList2"/>
    <dgm:cxn modelId="{84A9C244-27C2-D449-9074-CF31FE93B1EF}" type="presParOf" srcId="{06395A49-3E03-2145-AFFC-89C3422CC1A2}" destId="{A181B214-BF4F-6344-AF3F-EDFF76BB528A}" srcOrd="14" destOrd="0" presId="urn:microsoft.com/office/officeart/2005/8/layout/vList2"/>
    <dgm:cxn modelId="{6ED85D4C-5FD6-304F-8E0D-6AB395A41B4A}" type="presParOf" srcId="{06395A49-3E03-2145-AFFC-89C3422CC1A2}" destId="{DAB5271B-E01B-4346-AA94-58D315153783}" srcOrd="15" destOrd="0" presId="urn:microsoft.com/office/officeart/2005/8/layout/vList2"/>
    <dgm:cxn modelId="{E1AF890F-49DD-024E-BFB1-2883E5D7E634}" type="presParOf" srcId="{06395A49-3E03-2145-AFFC-89C3422CC1A2}" destId="{BBC7A3AD-355A-F843-B56B-6E45D22D49A0}" srcOrd="16" destOrd="0" presId="urn:microsoft.com/office/officeart/2005/8/layout/vList2"/>
    <dgm:cxn modelId="{510D07B8-45FE-8F4E-A59C-86FD2CCD8C6E}" type="presParOf" srcId="{06395A49-3E03-2145-AFFC-89C3422CC1A2}" destId="{CF0CEB61-FEBD-B542-A504-7A821A1197ED}" srcOrd="17" destOrd="0" presId="urn:microsoft.com/office/officeart/2005/8/layout/vList2"/>
    <dgm:cxn modelId="{0D0FAD7C-7B76-8E47-8750-4D831945A0CF}" type="presParOf" srcId="{06395A49-3E03-2145-AFFC-89C3422CC1A2}" destId="{72E56135-927D-F849-AC80-0C5E6D570023}" srcOrd="18" destOrd="0" presId="urn:microsoft.com/office/officeart/2005/8/layout/vList2"/>
    <dgm:cxn modelId="{07E3CCD2-DD59-C046-86D9-6E45B70AC2BD}" type="presParOf" srcId="{06395A49-3E03-2145-AFFC-89C3422CC1A2}" destId="{A75624F3-93D0-C741-BBD8-05D04A66C5F5}" srcOrd="19" destOrd="0" presId="urn:microsoft.com/office/officeart/2005/8/layout/vList2"/>
    <dgm:cxn modelId="{07B5CFD1-9A86-9B47-B07B-1FD4AE951ADC}" type="presParOf" srcId="{06395A49-3E03-2145-AFFC-89C3422CC1A2}" destId="{6CAF4779-B575-324F-BF03-E4C4CDDA3F70}" srcOrd="20" destOrd="0" presId="urn:microsoft.com/office/officeart/2005/8/layout/vList2"/>
    <dgm:cxn modelId="{3CCAB71A-4692-BB4F-91BC-33912825471F}" type="presParOf" srcId="{06395A49-3E03-2145-AFFC-89C3422CC1A2}" destId="{6962C648-BA86-9647-B339-BD7509E025D1}" srcOrd="21" destOrd="0" presId="urn:microsoft.com/office/officeart/2005/8/layout/vList2"/>
    <dgm:cxn modelId="{DEF99DBE-4B54-884E-BB7D-0A6BCE83EF47}" type="presParOf" srcId="{06395A49-3E03-2145-AFFC-89C3422CC1A2}" destId="{042B6F24-D92B-104D-8B04-FFCDC4DA7C62}" srcOrd="22" destOrd="0" presId="urn:microsoft.com/office/officeart/2005/8/layout/vList2"/>
    <dgm:cxn modelId="{B6D6B716-0430-D34E-BEB7-1C307438BF13}" type="presParOf" srcId="{06395A49-3E03-2145-AFFC-89C3422CC1A2}" destId="{E58085F1-2EE6-4443-A601-E680957F6BF4}" srcOrd="23" destOrd="0" presId="urn:microsoft.com/office/officeart/2005/8/layout/vList2"/>
    <dgm:cxn modelId="{0855B605-5A3C-FD4C-9754-9608FA74BC71}" type="presParOf" srcId="{06395A49-3E03-2145-AFFC-89C3422CC1A2}" destId="{79532CFC-DC04-AE4D-A61E-DED6C5F31AA5}" srcOrd="2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64778C-1A3D-45BE-99BA-D1BB4EA71092}">
      <dsp:nvSpPr>
        <dsp:cNvPr id="0" name=""/>
        <dsp:cNvSpPr/>
      </dsp:nvSpPr>
      <dsp:spPr>
        <a:xfrm>
          <a:off x="1519199" y="295699"/>
          <a:ext cx="1944000" cy="1944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xmlns=""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0549B05-F504-49B2-89A2-7DEB745ECE74}">
      <dsp:nvSpPr>
        <dsp:cNvPr id="0" name=""/>
        <dsp:cNvSpPr/>
      </dsp:nvSpPr>
      <dsp:spPr>
        <a:xfrm>
          <a:off x="331199" y="2709912"/>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ctr" defTabSz="755650">
            <a:lnSpc>
              <a:spcPct val="90000"/>
            </a:lnSpc>
            <a:spcBef>
              <a:spcPct val="0"/>
            </a:spcBef>
            <a:spcAft>
              <a:spcPct val="35000"/>
            </a:spcAft>
          </a:pPr>
          <a:r>
            <a:rPr lang="en-US" sz="1700" kern="1200"/>
            <a:t>The goal of this project is to find sales trend -&gt; month wise, year wise and yearly month wise</a:t>
          </a:r>
        </a:p>
      </dsp:txBody>
      <dsp:txXfrm>
        <a:off x="331199" y="2709912"/>
        <a:ext cx="4320000" cy="720000"/>
      </dsp:txXfrm>
    </dsp:sp>
    <dsp:sp modelId="{BAF210E6-30EC-43BA-A2F9-81CA25B98F75}">
      <dsp:nvSpPr>
        <dsp:cNvPr id="0" name=""/>
        <dsp:cNvSpPr/>
      </dsp:nvSpPr>
      <dsp:spPr>
        <a:xfrm>
          <a:off x="6595199" y="295699"/>
          <a:ext cx="1944000" cy="1944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2F43DB1-4842-41EA-8863-E68C8C8977BA}">
      <dsp:nvSpPr>
        <dsp:cNvPr id="0" name=""/>
        <dsp:cNvSpPr/>
      </dsp:nvSpPr>
      <dsp:spPr>
        <a:xfrm>
          <a:off x="5407199" y="2709912"/>
          <a:ext cx="432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ctr" defTabSz="755650">
            <a:lnSpc>
              <a:spcPct val="90000"/>
            </a:lnSpc>
            <a:spcBef>
              <a:spcPct val="0"/>
            </a:spcBef>
            <a:spcAft>
              <a:spcPct val="35000"/>
            </a:spcAft>
          </a:pPr>
          <a:r>
            <a:rPr lang="en-US" sz="1700" kern="1200"/>
            <a:t>To find key metrics and factors and show meaningful relationships between attributes.</a:t>
          </a:r>
        </a:p>
      </dsp:txBody>
      <dsp:txXfrm>
        <a:off x="5407199" y="2709912"/>
        <a:ext cx="432000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A98DBA-0BDF-3B49-8741-A0C5BDC127D4}">
      <dsp:nvSpPr>
        <dsp:cNvPr id="0" name=""/>
        <dsp:cNvSpPr/>
      </dsp:nvSpPr>
      <dsp:spPr>
        <a:xfrm>
          <a:off x="0" y="491359"/>
          <a:ext cx="5906181" cy="138527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IN" sz="1600" kern="1200"/>
            <a:t>Sales management has gained importance to meet increasing competition and the need for improved methods of distribution to reduce cost and to increase profits. Sales management today is the most important function in a commercial and business enterprise.</a:t>
          </a:r>
          <a:endParaRPr lang="en-US" sz="1600" kern="1200"/>
        </a:p>
      </dsp:txBody>
      <dsp:txXfrm>
        <a:off x="67624" y="558983"/>
        <a:ext cx="5770933" cy="1250031"/>
      </dsp:txXfrm>
    </dsp:sp>
    <dsp:sp modelId="{EBA234D3-03D3-E747-B4BF-6DAFD6459B9C}">
      <dsp:nvSpPr>
        <dsp:cNvPr id="0" name=""/>
        <dsp:cNvSpPr/>
      </dsp:nvSpPr>
      <dsp:spPr>
        <a:xfrm>
          <a:off x="0" y="1922719"/>
          <a:ext cx="5906181" cy="1385279"/>
        </a:xfrm>
        <a:prstGeom prst="roundRect">
          <a:avLst/>
        </a:prstGeom>
        <a:solidFill>
          <a:schemeClr val="accent2">
            <a:hueOff val="-661686"/>
            <a:satOff val="746"/>
            <a:lumOff val="1765"/>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IN" sz="1600" kern="1200"/>
            <a:t>Do ETL : Extract-Transform-Load some Amazon dataset and </a:t>
          </a:r>
          <a:endParaRPr lang="en-US" sz="1600" kern="1200"/>
        </a:p>
      </dsp:txBody>
      <dsp:txXfrm>
        <a:off x="67624" y="1990343"/>
        <a:ext cx="5770933" cy="1250031"/>
      </dsp:txXfrm>
    </dsp:sp>
    <dsp:sp modelId="{E00F145E-82E1-F54B-BC6D-F5085F3F7D05}">
      <dsp:nvSpPr>
        <dsp:cNvPr id="0" name=""/>
        <dsp:cNvSpPr/>
      </dsp:nvSpPr>
      <dsp:spPr>
        <a:xfrm>
          <a:off x="0" y="3354079"/>
          <a:ext cx="5906181" cy="1385279"/>
        </a:xfrm>
        <a:prstGeom prst="roundRect">
          <a:avLst/>
        </a:prstGeom>
        <a:solidFill>
          <a:schemeClr val="accent2">
            <a:hueOff val="-1323373"/>
            <a:satOff val="1492"/>
            <a:lumOff val="353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en-IN" sz="1600" kern="1200"/>
            <a:t>Find Sales-trend -&gt; month wise , year wise , yearly month wise</a:t>
          </a:r>
          <a:endParaRPr lang="en-US" sz="1600" kern="1200"/>
        </a:p>
      </dsp:txBody>
      <dsp:txXfrm>
        <a:off x="67624" y="3421703"/>
        <a:ext cx="5770933" cy="125003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4C69CC-6DAE-E841-9773-8F7791B27882}">
      <dsp:nvSpPr>
        <dsp:cNvPr id="0" name=""/>
        <dsp:cNvSpPr/>
      </dsp:nvSpPr>
      <dsp:spPr>
        <a:xfrm>
          <a:off x="0" y="31162"/>
          <a:ext cx="11094150" cy="3597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a:lnSpc>
              <a:spcPct val="90000"/>
            </a:lnSpc>
            <a:spcBef>
              <a:spcPct val="0"/>
            </a:spcBef>
            <a:spcAft>
              <a:spcPct val="35000"/>
            </a:spcAft>
          </a:pPr>
          <a:r>
            <a:rPr lang="en-US" sz="1500" kern="1200"/>
            <a:t>* Region - Gives the different regions of the sales all over the world.</a:t>
          </a:r>
        </a:p>
      </dsp:txBody>
      <dsp:txXfrm>
        <a:off x="17563" y="48725"/>
        <a:ext cx="11059024" cy="324648"/>
      </dsp:txXfrm>
    </dsp:sp>
    <dsp:sp modelId="{04AD0853-CC77-964F-A320-536A1D0D3AAA}">
      <dsp:nvSpPr>
        <dsp:cNvPr id="0" name=""/>
        <dsp:cNvSpPr/>
      </dsp:nvSpPr>
      <dsp:spPr>
        <a:xfrm>
          <a:off x="0" y="434137"/>
          <a:ext cx="11094150" cy="3597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a:lnSpc>
              <a:spcPct val="90000"/>
            </a:lnSpc>
            <a:spcBef>
              <a:spcPct val="0"/>
            </a:spcBef>
            <a:spcAft>
              <a:spcPct val="35000"/>
            </a:spcAft>
          </a:pPr>
          <a:r>
            <a:rPr lang="en-US" sz="1500" kern="1200"/>
            <a:t>* Country - The country of the sale item.</a:t>
          </a:r>
        </a:p>
      </dsp:txBody>
      <dsp:txXfrm>
        <a:off x="17563" y="451700"/>
        <a:ext cx="11059024" cy="324648"/>
      </dsp:txXfrm>
    </dsp:sp>
    <dsp:sp modelId="{E091E6B5-AE1B-4E43-9722-FD02BA75B064}">
      <dsp:nvSpPr>
        <dsp:cNvPr id="0" name=""/>
        <dsp:cNvSpPr/>
      </dsp:nvSpPr>
      <dsp:spPr>
        <a:xfrm>
          <a:off x="0" y="837112"/>
          <a:ext cx="11094150" cy="3597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a:lnSpc>
              <a:spcPct val="90000"/>
            </a:lnSpc>
            <a:spcBef>
              <a:spcPct val="0"/>
            </a:spcBef>
            <a:spcAft>
              <a:spcPct val="35000"/>
            </a:spcAft>
          </a:pPr>
          <a:r>
            <a:rPr lang="en-US" sz="1500" kern="1200"/>
            <a:t>* Item type - About different item types.</a:t>
          </a:r>
        </a:p>
      </dsp:txBody>
      <dsp:txXfrm>
        <a:off x="17563" y="854675"/>
        <a:ext cx="11059024" cy="324648"/>
      </dsp:txXfrm>
    </dsp:sp>
    <dsp:sp modelId="{65CD6C8C-1377-8443-B4DF-429944638353}">
      <dsp:nvSpPr>
        <dsp:cNvPr id="0" name=""/>
        <dsp:cNvSpPr/>
      </dsp:nvSpPr>
      <dsp:spPr>
        <a:xfrm>
          <a:off x="0" y="1240087"/>
          <a:ext cx="11094150" cy="3597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a:lnSpc>
              <a:spcPct val="90000"/>
            </a:lnSpc>
            <a:spcBef>
              <a:spcPct val="0"/>
            </a:spcBef>
            <a:spcAft>
              <a:spcPct val="35000"/>
            </a:spcAft>
          </a:pPr>
          <a:r>
            <a:rPr lang="en-US" sz="1500" kern="1200"/>
            <a:t>* Sales Channel - There are two sales channel modes - Online and Offline</a:t>
          </a:r>
        </a:p>
      </dsp:txBody>
      <dsp:txXfrm>
        <a:off x="17563" y="1257650"/>
        <a:ext cx="11059024" cy="324648"/>
      </dsp:txXfrm>
    </dsp:sp>
    <dsp:sp modelId="{7C0D6461-290D-6A4B-A9F5-B971DC4AE863}">
      <dsp:nvSpPr>
        <dsp:cNvPr id="0" name=""/>
        <dsp:cNvSpPr/>
      </dsp:nvSpPr>
      <dsp:spPr>
        <a:xfrm>
          <a:off x="0" y="1643062"/>
          <a:ext cx="11094150" cy="3597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a:lnSpc>
              <a:spcPct val="90000"/>
            </a:lnSpc>
            <a:spcBef>
              <a:spcPct val="0"/>
            </a:spcBef>
            <a:spcAft>
              <a:spcPct val="35000"/>
            </a:spcAft>
          </a:pPr>
          <a:r>
            <a:rPr lang="en-US" sz="1500" kern="1200"/>
            <a:t>* Order Priority - Four Letters C H L M used to represent order priority.</a:t>
          </a:r>
        </a:p>
      </dsp:txBody>
      <dsp:txXfrm>
        <a:off x="17563" y="1660625"/>
        <a:ext cx="11059024" cy="324648"/>
      </dsp:txXfrm>
    </dsp:sp>
    <dsp:sp modelId="{6C0933D3-3EFD-D144-A70D-9FB86DE18D6C}">
      <dsp:nvSpPr>
        <dsp:cNvPr id="0" name=""/>
        <dsp:cNvSpPr/>
      </dsp:nvSpPr>
      <dsp:spPr>
        <a:xfrm>
          <a:off x="0" y="2046037"/>
          <a:ext cx="11094150" cy="3597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a:lnSpc>
              <a:spcPct val="90000"/>
            </a:lnSpc>
            <a:spcBef>
              <a:spcPct val="0"/>
            </a:spcBef>
            <a:spcAft>
              <a:spcPct val="35000"/>
            </a:spcAft>
          </a:pPr>
          <a:r>
            <a:rPr lang="en-US" sz="1500" kern="1200"/>
            <a:t>* Order Date - The date of placing the order in mixed format. (Non uniform date formats)</a:t>
          </a:r>
        </a:p>
      </dsp:txBody>
      <dsp:txXfrm>
        <a:off x="17563" y="2063600"/>
        <a:ext cx="11059024" cy="324648"/>
      </dsp:txXfrm>
    </dsp:sp>
    <dsp:sp modelId="{17ED55C3-0DAE-944F-87F5-47D145D53B59}">
      <dsp:nvSpPr>
        <dsp:cNvPr id="0" name=""/>
        <dsp:cNvSpPr/>
      </dsp:nvSpPr>
      <dsp:spPr>
        <a:xfrm>
          <a:off x="0" y="2449012"/>
          <a:ext cx="11094150" cy="3597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a:lnSpc>
              <a:spcPct val="90000"/>
            </a:lnSpc>
            <a:spcBef>
              <a:spcPct val="0"/>
            </a:spcBef>
            <a:spcAft>
              <a:spcPct val="35000"/>
            </a:spcAft>
          </a:pPr>
          <a:r>
            <a:rPr lang="en-US" sz="1500" kern="1200"/>
            <a:t>* Ship Date - The shipping date of the product.</a:t>
          </a:r>
        </a:p>
      </dsp:txBody>
      <dsp:txXfrm>
        <a:off x="17563" y="2466575"/>
        <a:ext cx="11059024" cy="324648"/>
      </dsp:txXfrm>
    </dsp:sp>
    <dsp:sp modelId="{A181B214-BF4F-6344-AF3F-EDFF76BB528A}">
      <dsp:nvSpPr>
        <dsp:cNvPr id="0" name=""/>
        <dsp:cNvSpPr/>
      </dsp:nvSpPr>
      <dsp:spPr>
        <a:xfrm>
          <a:off x="0" y="2851987"/>
          <a:ext cx="11094150" cy="3597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a:lnSpc>
              <a:spcPct val="90000"/>
            </a:lnSpc>
            <a:spcBef>
              <a:spcPct val="0"/>
            </a:spcBef>
            <a:spcAft>
              <a:spcPct val="35000"/>
            </a:spcAft>
          </a:pPr>
          <a:r>
            <a:rPr lang="en-US" sz="1500" kern="1200"/>
            <a:t>* Units Sold - Number of units of the particular item sold.</a:t>
          </a:r>
        </a:p>
      </dsp:txBody>
      <dsp:txXfrm>
        <a:off x="17563" y="2869550"/>
        <a:ext cx="11059024" cy="324648"/>
      </dsp:txXfrm>
    </dsp:sp>
    <dsp:sp modelId="{BBC7A3AD-355A-F843-B56B-6E45D22D49A0}">
      <dsp:nvSpPr>
        <dsp:cNvPr id="0" name=""/>
        <dsp:cNvSpPr/>
      </dsp:nvSpPr>
      <dsp:spPr>
        <a:xfrm>
          <a:off x="0" y="3254962"/>
          <a:ext cx="11094150" cy="3597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a:lnSpc>
              <a:spcPct val="90000"/>
            </a:lnSpc>
            <a:spcBef>
              <a:spcPct val="0"/>
            </a:spcBef>
            <a:spcAft>
              <a:spcPct val="35000"/>
            </a:spcAft>
          </a:pPr>
          <a:r>
            <a:rPr lang="en-US" sz="1500" kern="1200"/>
            <a:t>* Unit Price - Unit Price of the particular item at which it is sold.</a:t>
          </a:r>
        </a:p>
      </dsp:txBody>
      <dsp:txXfrm>
        <a:off x="17563" y="3272525"/>
        <a:ext cx="11059024" cy="324648"/>
      </dsp:txXfrm>
    </dsp:sp>
    <dsp:sp modelId="{72E56135-927D-F849-AC80-0C5E6D570023}">
      <dsp:nvSpPr>
        <dsp:cNvPr id="0" name=""/>
        <dsp:cNvSpPr/>
      </dsp:nvSpPr>
      <dsp:spPr>
        <a:xfrm>
          <a:off x="0" y="3657937"/>
          <a:ext cx="11094150" cy="3597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a:lnSpc>
              <a:spcPct val="90000"/>
            </a:lnSpc>
            <a:spcBef>
              <a:spcPct val="0"/>
            </a:spcBef>
            <a:spcAft>
              <a:spcPct val="35000"/>
            </a:spcAft>
          </a:pPr>
          <a:r>
            <a:rPr lang="en-US" sz="1500" kern="1200"/>
            <a:t>* Unit Cost - Unit Cost i.e. per unit amount spend to make the product.</a:t>
          </a:r>
        </a:p>
      </dsp:txBody>
      <dsp:txXfrm>
        <a:off x="17563" y="3675500"/>
        <a:ext cx="11059024" cy="324648"/>
      </dsp:txXfrm>
    </dsp:sp>
    <dsp:sp modelId="{6CAF4779-B575-324F-BF03-E4C4CDDA3F70}">
      <dsp:nvSpPr>
        <dsp:cNvPr id="0" name=""/>
        <dsp:cNvSpPr/>
      </dsp:nvSpPr>
      <dsp:spPr>
        <a:xfrm>
          <a:off x="0" y="4060912"/>
          <a:ext cx="11094150" cy="3597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a:lnSpc>
              <a:spcPct val="90000"/>
            </a:lnSpc>
            <a:spcBef>
              <a:spcPct val="0"/>
            </a:spcBef>
            <a:spcAft>
              <a:spcPct val="35000"/>
            </a:spcAft>
          </a:pPr>
          <a:r>
            <a:rPr lang="en-US" sz="1500" kern="1200"/>
            <a:t>* Total Revenue - Total revenue generated for the item for the given region and country.</a:t>
          </a:r>
        </a:p>
      </dsp:txBody>
      <dsp:txXfrm>
        <a:off x="17563" y="4078475"/>
        <a:ext cx="11059024" cy="324648"/>
      </dsp:txXfrm>
    </dsp:sp>
    <dsp:sp modelId="{042B6F24-D92B-104D-8B04-FFCDC4DA7C62}">
      <dsp:nvSpPr>
        <dsp:cNvPr id="0" name=""/>
        <dsp:cNvSpPr/>
      </dsp:nvSpPr>
      <dsp:spPr>
        <a:xfrm>
          <a:off x="0" y="4463887"/>
          <a:ext cx="11094150" cy="3597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a:lnSpc>
              <a:spcPct val="90000"/>
            </a:lnSpc>
            <a:spcBef>
              <a:spcPct val="0"/>
            </a:spcBef>
            <a:spcAft>
              <a:spcPct val="35000"/>
            </a:spcAft>
          </a:pPr>
          <a:r>
            <a:rPr lang="en-US" sz="1500" kern="1200"/>
            <a:t>* Total Cost - Similarly Total cost</a:t>
          </a:r>
        </a:p>
      </dsp:txBody>
      <dsp:txXfrm>
        <a:off x="17563" y="4481450"/>
        <a:ext cx="11059024" cy="324648"/>
      </dsp:txXfrm>
    </dsp:sp>
    <dsp:sp modelId="{79532CFC-DC04-AE4D-A61E-DED6C5F31AA5}">
      <dsp:nvSpPr>
        <dsp:cNvPr id="0" name=""/>
        <dsp:cNvSpPr/>
      </dsp:nvSpPr>
      <dsp:spPr>
        <a:xfrm>
          <a:off x="0" y="4866862"/>
          <a:ext cx="11094150" cy="35977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l" defTabSz="666750">
            <a:lnSpc>
              <a:spcPct val="90000"/>
            </a:lnSpc>
            <a:spcBef>
              <a:spcPct val="0"/>
            </a:spcBef>
            <a:spcAft>
              <a:spcPct val="35000"/>
            </a:spcAft>
          </a:pPr>
          <a:r>
            <a:rPr lang="en-US" sz="1500" kern="1200"/>
            <a:t>* Total Profit - and Total Profit</a:t>
          </a:r>
        </a:p>
      </dsp:txBody>
      <dsp:txXfrm>
        <a:off x="17563" y="4884425"/>
        <a:ext cx="11059024" cy="324648"/>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xmlns="">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2.jpg>
</file>

<file path=ppt/media/image3.png>
</file>

<file path=ppt/media/image4.png>
</file>

<file path=ppt/media/image4.svg>
</file>

<file path=ppt/media/image5.jpg>
</file>

<file path=ppt/media/image6.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GB"/>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78ABE3C1-DBE1-495D-B57B-2849774B866A}" type="datetimeFigureOut">
              <a:rPr lang="en-US" smtClean="0"/>
              <a:t>9/2/2023</a:t>
            </a:fld>
            <a:endParaRPr lang="en-US" dirty="0"/>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2964493208"/>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smtClean="0"/>
              <a:t>9/2/2023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868303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178E61D-D431-422C-9764-11DAFE33AB63}" type="datetimeFigureOut">
              <a:rPr lang="en-US" smtClean="0"/>
              <a:t>9/2/2023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485612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12DE42F4-6EEF-4EF7-8ED4-2208F0F89A08}" type="datetimeFigureOut">
              <a:rPr lang="en-US" smtClean="0"/>
              <a:t>9/2/2023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956258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GB"/>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30578ACC-22D6-47C1-A373-4FD133E34F3C}" type="datetimeFigureOut">
              <a:rPr lang="en-US" smtClean="0"/>
              <a:t>9/2/2023</a:t>
            </a:fld>
            <a:endParaRPr lang="en-US" dirty="0"/>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8604504" y="5211060"/>
            <a:ext cx="2112264" cy="228600"/>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63903681"/>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smtClean="0"/>
              <a:t>9/2/2023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671558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9D6E9DEC-419B-4CC5-A080-3B06BD5A8291}" type="datetimeFigureOut">
              <a:rPr lang="en-US" smtClean="0"/>
              <a:t>9/2/2023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57679746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smtClean="0"/>
              <a:t>9/2/2023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209833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24A7AC-904D-4781-85BA-7D10C17ED021}" type="datetimeFigureOut">
              <a:rPr lang="en-US" smtClean="0"/>
              <a:t>9/2/2023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637877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GB"/>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8" name="Date Placeholder 7"/>
          <p:cNvSpPr>
            <a:spLocks noGrp="1"/>
          </p:cNvSpPr>
          <p:nvPr>
            <p:ph type="dt" sz="half" idx="10"/>
          </p:nvPr>
        </p:nvSpPr>
        <p:spPr/>
        <p:txBody>
          <a:bodyPr/>
          <a:lstStyle/>
          <a:p>
            <a:fld id="{E331444B-B92B-4E27-8C94-BB93EAF5CB18}" type="datetimeFigureOut">
              <a:rPr lang="en-US" smtClean="0"/>
              <a:t>9/2/2023</a:t>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6D22F896-40B5-4ADD-8801-0D06FADFA095}" type="slidenum">
              <a:rPr lang="en-US" smtClean="0"/>
              <a:t>‹#›</a:t>
            </a:fld>
            <a:endParaRPr lang="en-US" dirty="0"/>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8668182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9D6E9DEC-419B-4CC5-A080-3B06BD5A8291}" type="datetimeFigureOut">
              <a:rPr lang="en-US" smtClean="0"/>
              <a:t>9/2/2023</a:t>
            </a:fld>
            <a:endParaRPr lang="en-US" dirty="0"/>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6D22F896-40B5-4ADD-8801-0D06FADFA095}" type="slidenum">
              <a:rPr lang="en-US" smtClean="0"/>
              <a:pPr/>
              <a:t>‹#›</a:t>
            </a:fld>
            <a:endParaRPr lang="en-US" dirty="0"/>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5650179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9D6E9DEC-419B-4CC5-A080-3B06BD5A8291}" type="datetimeFigureOut">
              <a:rPr lang="en-US" smtClean="0"/>
              <a:t>9/2/2023</a:t>
            </a:fld>
            <a:endParaRPr lang="en-US" dirty="0"/>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935785541"/>
      </p:ext>
    </p:extLst>
  </p:cSld>
  <p:clrMap bg1="lt1" tx1="dk1" bg2="lt2" tx2="dk2" accent1="accent1" accent2="accent2" accent3="accent3" accent4="accent4" accent5="accent5" accent6="accent6" hlink="hlink" folHlink="folHlink"/>
  <p:sldLayoutIdLst>
    <p:sldLayoutId id="2147484123" r:id="rId1"/>
    <p:sldLayoutId id="2147484124" r:id="rId2"/>
    <p:sldLayoutId id="2147484125" r:id="rId3"/>
    <p:sldLayoutId id="2147484126" r:id="rId4"/>
    <p:sldLayoutId id="2147484127" r:id="rId5"/>
    <p:sldLayoutId id="2147484128" r:id="rId6"/>
    <p:sldLayoutId id="2147484129" r:id="rId7"/>
    <p:sldLayoutId id="2147484130" r:id="rId8"/>
    <p:sldLayoutId id="2147484131" r:id="rId9"/>
    <p:sldLayoutId id="2147484132" r:id="rId10"/>
    <p:sldLayoutId id="2147484133" r:id="rId11"/>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drive.google.com/drive/folders/1FkmFVL8wlJmQWP1z52TD8PlhOJhitTyI?usp=s"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9584A-9B6C-EF81-4BB3-262A6881166A}"/>
              </a:ext>
            </a:extLst>
          </p:cNvPr>
          <p:cNvSpPr>
            <a:spLocks noGrp="1"/>
          </p:cNvSpPr>
          <p:nvPr>
            <p:ph type="title"/>
          </p:nvPr>
        </p:nvSpPr>
        <p:spPr>
          <a:xfrm>
            <a:off x="1529255" y="1472911"/>
            <a:ext cx="10058400" cy="1371600"/>
          </a:xfrm>
        </p:spPr>
        <p:txBody>
          <a:bodyPr/>
          <a:lstStyle/>
          <a:p>
            <a:r>
              <a:rPr lang="en-US" b="1" dirty="0">
                <a:solidFill>
                  <a:srgbClr val="00B050"/>
                </a:solidFill>
              </a:rPr>
              <a:t>Analyzing Amazon Sales data</a:t>
            </a:r>
          </a:p>
        </p:txBody>
      </p:sp>
      <p:sp>
        <p:nvSpPr>
          <p:cNvPr id="3" name="Content Placeholder 2">
            <a:extLst>
              <a:ext uri="{FF2B5EF4-FFF2-40B4-BE49-F238E27FC236}">
                <a16:creationId xmlns:a16="http://schemas.microsoft.com/office/drawing/2014/main" id="{F1FEAAEF-450D-FE06-5C45-62B00BD47D8B}"/>
              </a:ext>
            </a:extLst>
          </p:cNvPr>
          <p:cNvSpPr>
            <a:spLocks noGrp="1"/>
          </p:cNvSpPr>
          <p:nvPr>
            <p:ph idx="1"/>
          </p:nvPr>
        </p:nvSpPr>
        <p:spPr>
          <a:xfrm>
            <a:off x="-325821" y="3641949"/>
            <a:ext cx="8986345" cy="743081"/>
          </a:xfrm>
        </p:spPr>
        <p:txBody>
          <a:bodyPr>
            <a:normAutofit/>
          </a:bodyPr>
          <a:lstStyle/>
          <a:p>
            <a:pPr marL="0" indent="0" algn="ctr">
              <a:buNone/>
            </a:pPr>
            <a:r>
              <a:rPr lang="en-US" sz="2800" dirty="0">
                <a:solidFill>
                  <a:schemeClr val="tx2">
                    <a:lumMod val="75000"/>
                  </a:schemeClr>
                </a:solidFill>
              </a:rPr>
              <a:t>                               </a:t>
            </a:r>
            <a:r>
              <a:rPr lang="en-US" sz="2800" dirty="0">
                <a:solidFill>
                  <a:schemeClr val="accent2">
                    <a:lumMod val="75000"/>
                  </a:schemeClr>
                </a:solidFill>
              </a:rPr>
              <a:t>Detailed Project Report</a:t>
            </a:r>
          </a:p>
        </p:txBody>
      </p:sp>
      <p:sp>
        <p:nvSpPr>
          <p:cNvPr id="6" name="TextBox 5">
            <a:extLst>
              <a:ext uri="{FF2B5EF4-FFF2-40B4-BE49-F238E27FC236}">
                <a16:creationId xmlns:a16="http://schemas.microsoft.com/office/drawing/2014/main" id="{F5CB58A8-C949-57BF-F15D-88A602412082}"/>
              </a:ext>
            </a:extLst>
          </p:cNvPr>
          <p:cNvSpPr txBox="1"/>
          <p:nvPr/>
        </p:nvSpPr>
        <p:spPr>
          <a:xfrm>
            <a:off x="4461640" y="4569069"/>
            <a:ext cx="3878317" cy="400110"/>
          </a:xfrm>
          <a:prstGeom prst="rect">
            <a:avLst/>
          </a:prstGeom>
          <a:noFill/>
        </p:spPr>
        <p:txBody>
          <a:bodyPr wrap="square" rtlCol="0">
            <a:spAutoFit/>
          </a:bodyPr>
          <a:lstStyle/>
          <a:p>
            <a:r>
              <a:rPr lang="en-US" sz="2000" dirty="0" smtClean="0">
                <a:solidFill>
                  <a:srgbClr val="00B050"/>
                </a:solidFill>
              </a:rPr>
              <a:t>RAJAT SHARMA</a:t>
            </a:r>
            <a:endParaRPr lang="en-US" sz="2000" dirty="0">
              <a:solidFill>
                <a:srgbClr val="00B050"/>
              </a:solidFill>
            </a:endParaRPr>
          </a:p>
        </p:txBody>
      </p:sp>
    </p:spTree>
    <p:extLst>
      <p:ext uri="{BB962C8B-B14F-4D97-AF65-F5344CB8AC3E}">
        <p14:creationId xmlns:p14="http://schemas.microsoft.com/office/powerpoint/2010/main" val="9557769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8">
            <a:extLst>
              <a:ext uri="{FF2B5EF4-FFF2-40B4-BE49-F238E27FC236}">
                <a16:creationId xmlns:a16="http://schemas.microsoft.com/office/drawing/2014/main" id="{0E9B969E-CD96-4162-BA90-449BBDA95EA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23162" cy="6858000"/>
          </a:xfrm>
          <a:prstGeom prst="rect">
            <a:avLst/>
          </a:prstGeom>
          <a:solidFill>
            <a:schemeClr val="accent1"/>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useBgFill="1">
        <p:nvSpPr>
          <p:cNvPr id="16" name="Rectangle 10">
            <a:extLst>
              <a:ext uri="{FF2B5EF4-FFF2-40B4-BE49-F238E27FC236}">
                <a16:creationId xmlns:a16="http://schemas.microsoft.com/office/drawing/2014/main" id="{6B6401A4-FEE5-4976-857C-1FD0CDB2E2D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3162" y="0"/>
            <a:ext cx="816874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D46BEDDF-1D5D-CF29-E7ED-439B1E5309A8}"/>
              </a:ext>
            </a:extLst>
          </p:cNvPr>
          <p:cNvPicPr>
            <a:picLocks noChangeAspect="1"/>
          </p:cNvPicPr>
          <p:nvPr/>
        </p:nvPicPr>
        <p:blipFill>
          <a:blip r:embed="rId2"/>
          <a:stretch>
            <a:fillRect/>
          </a:stretch>
        </p:blipFill>
        <p:spPr>
          <a:xfrm>
            <a:off x="4290646" y="986875"/>
            <a:ext cx="7748309" cy="5133251"/>
          </a:xfrm>
          <a:prstGeom prst="rect">
            <a:avLst/>
          </a:prstGeom>
        </p:spPr>
      </p:pic>
      <p:sp>
        <p:nvSpPr>
          <p:cNvPr id="17" name="Rectangle 12">
            <a:extLst>
              <a:ext uri="{FF2B5EF4-FFF2-40B4-BE49-F238E27FC236}">
                <a16:creationId xmlns:a16="http://schemas.microsoft.com/office/drawing/2014/main" id="{047AF1DF-6993-45FB-92A5-C36B1A680F6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25029" cy="6858000"/>
          </a:xfrm>
          <a:prstGeom prst="rect">
            <a:avLst/>
          </a:prstGeom>
          <a:blipFill dpi="0" rotWithShape="1">
            <a:blip r:embed="rId3">
              <a:alphaModFix amt="6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086DAE9D-85E6-6887-C796-1CD602863EE9}"/>
              </a:ext>
            </a:extLst>
          </p:cNvPr>
          <p:cNvSpPr>
            <a:spLocks noGrp="1"/>
          </p:cNvSpPr>
          <p:nvPr>
            <p:ph type="title"/>
          </p:nvPr>
        </p:nvSpPr>
        <p:spPr>
          <a:xfrm>
            <a:off x="643433" y="643464"/>
            <a:ext cx="2888344" cy="1428737"/>
          </a:xfrm>
        </p:spPr>
        <p:txBody>
          <a:bodyPr>
            <a:normAutofit/>
          </a:bodyPr>
          <a:lstStyle/>
          <a:p>
            <a:r>
              <a:rPr lang="en-US" dirty="0">
                <a:solidFill>
                  <a:srgbClr val="FFFFFF"/>
                </a:solidFill>
              </a:rPr>
              <a:t>Insights</a:t>
            </a:r>
          </a:p>
        </p:txBody>
      </p:sp>
      <p:sp>
        <p:nvSpPr>
          <p:cNvPr id="3" name="Content Placeholder 2">
            <a:extLst>
              <a:ext uri="{FF2B5EF4-FFF2-40B4-BE49-F238E27FC236}">
                <a16:creationId xmlns:a16="http://schemas.microsoft.com/office/drawing/2014/main" id="{A2CFE79C-5BAE-00F4-D1D3-335F9463FEC4}"/>
              </a:ext>
            </a:extLst>
          </p:cNvPr>
          <p:cNvSpPr>
            <a:spLocks noGrp="1"/>
          </p:cNvSpPr>
          <p:nvPr>
            <p:ph idx="1"/>
          </p:nvPr>
        </p:nvSpPr>
        <p:spPr>
          <a:xfrm>
            <a:off x="869106" y="3553500"/>
            <a:ext cx="2888439" cy="2344542"/>
          </a:xfrm>
        </p:spPr>
        <p:txBody>
          <a:bodyPr>
            <a:normAutofit/>
          </a:bodyPr>
          <a:lstStyle/>
          <a:p>
            <a:pPr>
              <a:buFont typeface="Arial" panose="020B0604020202020204" pitchFamily="34" charset="0"/>
              <a:buChar char="•"/>
            </a:pPr>
            <a:r>
              <a:rPr lang="en-IN" sz="1600" dirty="0">
                <a:solidFill>
                  <a:srgbClr val="FFFFFF"/>
                </a:solidFill>
                <a:latin typeface="Verdana" panose="020B0604030504040204" pitchFamily="34" charset="0"/>
                <a:ea typeface="Verdana" panose="020B0604030504040204" pitchFamily="34" charset="0"/>
                <a:cs typeface="Times New Roman" panose="02020603050405020304" pitchFamily="18" charset="0"/>
              </a:rPr>
              <a:t>Maximum Profit is seen for the year 2012</a:t>
            </a:r>
          </a:p>
          <a:p>
            <a:pPr>
              <a:buFont typeface="Arial" panose="020B0604020202020204" pitchFamily="34" charset="0"/>
              <a:buChar char="•"/>
            </a:pPr>
            <a:r>
              <a:rPr lang="en-IN" sz="1600" dirty="0">
                <a:solidFill>
                  <a:srgbClr val="FFFFFF"/>
                </a:solidFill>
              </a:rPr>
              <a:t>Profit mostly kept on decreasing after 2012</a:t>
            </a:r>
          </a:p>
          <a:p>
            <a:pPr marL="0" indent="0">
              <a:buNone/>
            </a:pPr>
            <a:endParaRPr lang="en-US" sz="1600" dirty="0">
              <a:solidFill>
                <a:srgbClr val="FFFFFF"/>
              </a:solidFill>
            </a:endParaRPr>
          </a:p>
        </p:txBody>
      </p:sp>
      <p:sp>
        <p:nvSpPr>
          <p:cNvPr id="6" name="TextBox 5">
            <a:extLst>
              <a:ext uri="{FF2B5EF4-FFF2-40B4-BE49-F238E27FC236}">
                <a16:creationId xmlns:a16="http://schemas.microsoft.com/office/drawing/2014/main" id="{26CFA6BB-7E00-434D-79A3-A76EC4F401FD}"/>
              </a:ext>
            </a:extLst>
          </p:cNvPr>
          <p:cNvSpPr txBox="1"/>
          <p:nvPr/>
        </p:nvSpPr>
        <p:spPr>
          <a:xfrm>
            <a:off x="643433" y="2128509"/>
            <a:ext cx="6096000" cy="1077218"/>
          </a:xfrm>
          <a:prstGeom prst="rect">
            <a:avLst/>
          </a:prstGeom>
          <a:noFill/>
        </p:spPr>
        <p:txBody>
          <a:bodyPr wrap="square">
            <a:spAutoFit/>
          </a:bodyPr>
          <a:lstStyle/>
          <a:p>
            <a:pPr marL="514350" indent="-514350">
              <a:buAutoNum type="arabicPeriod"/>
            </a:pPr>
            <a:r>
              <a:rPr lang="en-US" sz="3200" b="1" dirty="0">
                <a:solidFill>
                  <a:srgbClr val="FFFFFF"/>
                </a:solidFill>
              </a:rPr>
              <a:t>Sales Trend </a:t>
            </a:r>
          </a:p>
          <a:p>
            <a:r>
              <a:rPr lang="en-US" sz="3200" b="1" dirty="0">
                <a:solidFill>
                  <a:srgbClr val="FFFFFF"/>
                </a:solidFill>
              </a:rPr>
              <a:t>Year Wise</a:t>
            </a:r>
            <a:endParaRPr lang="en-US" sz="3200" dirty="0"/>
          </a:p>
        </p:txBody>
      </p:sp>
    </p:spTree>
    <p:extLst>
      <p:ext uri="{BB962C8B-B14F-4D97-AF65-F5344CB8AC3E}">
        <p14:creationId xmlns:p14="http://schemas.microsoft.com/office/powerpoint/2010/main" val="21870662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0E9B969E-CD96-4162-BA90-449BBDA95EA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23162" cy="6858000"/>
          </a:xfrm>
          <a:prstGeom prst="rect">
            <a:avLst/>
          </a:prstGeom>
          <a:solidFill>
            <a:schemeClr val="accent1"/>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useBgFill="1">
        <p:nvSpPr>
          <p:cNvPr id="25" name="Rectangle 24">
            <a:extLst>
              <a:ext uri="{FF2B5EF4-FFF2-40B4-BE49-F238E27FC236}">
                <a16:creationId xmlns:a16="http://schemas.microsoft.com/office/drawing/2014/main" id="{6B6401A4-FEE5-4976-857C-1FD0CDB2E2D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3162" y="0"/>
            <a:ext cx="816874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F6CB1BE-0576-FCD1-18EA-79EC6BDBE63F}"/>
              </a:ext>
            </a:extLst>
          </p:cNvPr>
          <p:cNvPicPr>
            <a:picLocks noChangeAspect="1"/>
          </p:cNvPicPr>
          <p:nvPr/>
        </p:nvPicPr>
        <p:blipFill>
          <a:blip r:embed="rId2"/>
          <a:stretch>
            <a:fillRect/>
          </a:stretch>
        </p:blipFill>
        <p:spPr>
          <a:xfrm>
            <a:off x="4667497" y="1060945"/>
            <a:ext cx="6880072" cy="4575247"/>
          </a:xfrm>
          <a:prstGeom prst="rect">
            <a:avLst/>
          </a:prstGeom>
        </p:spPr>
      </p:pic>
      <p:sp>
        <p:nvSpPr>
          <p:cNvPr id="27" name="Rectangle 26">
            <a:extLst>
              <a:ext uri="{FF2B5EF4-FFF2-40B4-BE49-F238E27FC236}">
                <a16:creationId xmlns:a16="http://schemas.microsoft.com/office/drawing/2014/main" id="{047AF1DF-6993-45FB-92A5-C36B1A680F6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25029" cy="6858000"/>
          </a:xfrm>
          <a:prstGeom prst="rect">
            <a:avLst/>
          </a:prstGeom>
          <a:blipFill dpi="0" rotWithShape="1">
            <a:blip r:embed="rId3">
              <a:alphaModFix amt="6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72CD14-4BF9-BA97-26B9-9F5A4B342A97}"/>
              </a:ext>
            </a:extLst>
          </p:cNvPr>
          <p:cNvSpPr>
            <a:spLocks noGrp="1"/>
          </p:cNvSpPr>
          <p:nvPr>
            <p:ph type="title"/>
          </p:nvPr>
        </p:nvSpPr>
        <p:spPr>
          <a:xfrm>
            <a:off x="643433" y="643464"/>
            <a:ext cx="2888344" cy="1428737"/>
          </a:xfrm>
        </p:spPr>
        <p:txBody>
          <a:bodyPr vert="horz" lIns="91440" tIns="45720" rIns="91440" bIns="45720" rtlCol="0" anchor="ctr">
            <a:normAutofit/>
          </a:bodyPr>
          <a:lstStyle/>
          <a:p>
            <a:r>
              <a:rPr lang="en-US" sz="3200" b="1" dirty="0">
                <a:solidFill>
                  <a:srgbClr val="FFFFFF"/>
                </a:solidFill>
              </a:rPr>
              <a:t>2. Sales Trend Month Wise</a:t>
            </a:r>
            <a:endParaRPr lang="en-US" sz="3200" dirty="0">
              <a:solidFill>
                <a:srgbClr val="FFFFFF"/>
              </a:solidFill>
            </a:endParaRPr>
          </a:p>
        </p:txBody>
      </p:sp>
      <p:sp>
        <p:nvSpPr>
          <p:cNvPr id="9" name="TextBox 8">
            <a:extLst>
              <a:ext uri="{FF2B5EF4-FFF2-40B4-BE49-F238E27FC236}">
                <a16:creationId xmlns:a16="http://schemas.microsoft.com/office/drawing/2014/main" id="{989C8B1C-44BA-6A9C-5FF3-AE97606F8DAB}"/>
              </a:ext>
            </a:extLst>
          </p:cNvPr>
          <p:cNvSpPr txBox="1"/>
          <p:nvPr/>
        </p:nvSpPr>
        <p:spPr>
          <a:xfrm>
            <a:off x="643337" y="2184036"/>
            <a:ext cx="2888439" cy="3869634"/>
          </a:xfrm>
          <a:prstGeom prst="rect">
            <a:avLst/>
          </a:prstGeom>
        </p:spPr>
        <p:txBody>
          <a:bodyPr vert="horz" lIns="91440" tIns="45720" rIns="91440" bIns="45720" rtlCol="0">
            <a:normAutofit/>
          </a:bodyPr>
          <a:lstStyle/>
          <a:p>
            <a:pPr marL="491490" indent="-285750" defTabSz="914400">
              <a:spcAft>
                <a:spcPts val="600"/>
              </a:spcAft>
              <a:buClr>
                <a:schemeClr val="tx1">
                  <a:lumMod val="85000"/>
                  <a:lumOff val="15000"/>
                </a:schemeClr>
              </a:buClr>
              <a:buFont typeface="Arial" panose="020B0604020202020204" pitchFamily="34" charset="0"/>
              <a:buChar char="•"/>
            </a:pPr>
            <a:r>
              <a:rPr lang="en-US" sz="1600" dirty="0">
                <a:solidFill>
                  <a:srgbClr val="FFFFFF"/>
                </a:solidFill>
              </a:rPr>
              <a:t>Most of the Total Profit is received for month Feb and Nov. </a:t>
            </a:r>
          </a:p>
          <a:p>
            <a:pPr marL="491490" indent="-285750" defTabSz="914400">
              <a:spcAft>
                <a:spcPts val="600"/>
              </a:spcAft>
              <a:buClr>
                <a:schemeClr val="tx1">
                  <a:lumMod val="85000"/>
                  <a:lumOff val="15000"/>
                </a:schemeClr>
              </a:buClr>
              <a:buFont typeface="Arial" panose="020B0604020202020204" pitchFamily="34" charset="0"/>
              <a:buChar char="•"/>
            </a:pPr>
            <a:r>
              <a:rPr lang="en-US" sz="1600" dirty="0">
                <a:solidFill>
                  <a:srgbClr val="FFFFFF"/>
                </a:solidFill>
              </a:rPr>
              <a:t>Least for Mar and Aug</a:t>
            </a:r>
          </a:p>
          <a:p>
            <a:pPr marL="491490" indent="-285750" defTabSz="914400">
              <a:spcAft>
                <a:spcPts val="600"/>
              </a:spcAft>
              <a:buClr>
                <a:schemeClr val="tx1">
                  <a:lumMod val="85000"/>
                  <a:lumOff val="15000"/>
                </a:schemeClr>
              </a:buClr>
              <a:buFont typeface="Arial" panose="020B0604020202020204" pitchFamily="34" charset="0"/>
              <a:buChar char="•"/>
            </a:pPr>
            <a:endParaRPr lang="en-US" sz="1600" dirty="0">
              <a:solidFill>
                <a:srgbClr val="FFFFFF"/>
              </a:solidFill>
            </a:endParaRPr>
          </a:p>
          <a:p>
            <a:pPr marL="491490" indent="-285750" defTabSz="914400">
              <a:spcAft>
                <a:spcPts val="600"/>
              </a:spcAft>
              <a:buClr>
                <a:schemeClr val="tx1">
                  <a:lumMod val="85000"/>
                  <a:lumOff val="15000"/>
                </a:schemeClr>
              </a:buClr>
              <a:buFont typeface="Arial" panose="020B0604020202020204" pitchFamily="34" charset="0"/>
              <a:buChar char="•"/>
            </a:pPr>
            <a:endParaRPr lang="en-US" sz="1600" dirty="0">
              <a:solidFill>
                <a:srgbClr val="FFFFFF"/>
              </a:solidFill>
            </a:endParaRPr>
          </a:p>
        </p:txBody>
      </p:sp>
    </p:spTree>
    <p:extLst>
      <p:ext uri="{BB962C8B-B14F-4D97-AF65-F5344CB8AC3E}">
        <p14:creationId xmlns:p14="http://schemas.microsoft.com/office/powerpoint/2010/main" val="14004188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E9B969E-CD96-4162-BA90-449BBDA95EA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23162" cy="6858000"/>
          </a:xfrm>
          <a:prstGeom prst="rect">
            <a:avLst/>
          </a:prstGeom>
          <a:solidFill>
            <a:schemeClr val="accent1"/>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6B6401A4-FEE5-4976-857C-1FD0CDB2E2D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3162" y="0"/>
            <a:ext cx="816874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7487282-7F49-F242-76C3-C8E9B23609B7}"/>
              </a:ext>
            </a:extLst>
          </p:cNvPr>
          <p:cNvPicPr>
            <a:picLocks noChangeAspect="1"/>
          </p:cNvPicPr>
          <p:nvPr/>
        </p:nvPicPr>
        <p:blipFill>
          <a:blip r:embed="rId2"/>
          <a:stretch>
            <a:fillRect/>
          </a:stretch>
        </p:blipFill>
        <p:spPr>
          <a:xfrm>
            <a:off x="4131646" y="1190359"/>
            <a:ext cx="7972641" cy="4863311"/>
          </a:xfrm>
          <a:prstGeom prst="rect">
            <a:avLst/>
          </a:prstGeom>
        </p:spPr>
      </p:pic>
      <p:sp>
        <p:nvSpPr>
          <p:cNvPr id="13" name="Rectangle 12">
            <a:extLst>
              <a:ext uri="{FF2B5EF4-FFF2-40B4-BE49-F238E27FC236}">
                <a16:creationId xmlns:a16="http://schemas.microsoft.com/office/drawing/2014/main" id="{047AF1DF-6993-45FB-92A5-C36B1A680F6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25029" cy="6858000"/>
          </a:xfrm>
          <a:prstGeom prst="rect">
            <a:avLst/>
          </a:prstGeom>
          <a:blipFill dpi="0" rotWithShape="1">
            <a:blip r:embed="rId3">
              <a:alphaModFix amt="6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10B090BC-1FF7-B7CA-9B6B-4D3109CEEA13}"/>
              </a:ext>
            </a:extLst>
          </p:cNvPr>
          <p:cNvSpPr>
            <a:spLocks noGrp="1"/>
          </p:cNvSpPr>
          <p:nvPr>
            <p:ph type="title"/>
          </p:nvPr>
        </p:nvSpPr>
        <p:spPr>
          <a:xfrm>
            <a:off x="643433" y="643464"/>
            <a:ext cx="2888344" cy="1428737"/>
          </a:xfrm>
        </p:spPr>
        <p:txBody>
          <a:bodyPr>
            <a:normAutofit/>
          </a:bodyPr>
          <a:lstStyle/>
          <a:p>
            <a:r>
              <a:rPr lang="en-US" sz="3200">
                <a:solidFill>
                  <a:srgbClr val="FFFFFF"/>
                </a:solidFill>
              </a:rPr>
              <a:t>3. Sales Trend </a:t>
            </a:r>
            <a:br>
              <a:rPr lang="en-US" sz="3200">
                <a:solidFill>
                  <a:srgbClr val="FFFFFF"/>
                </a:solidFill>
              </a:rPr>
            </a:br>
            <a:r>
              <a:rPr lang="en-US" sz="3200">
                <a:solidFill>
                  <a:srgbClr val="FFFFFF"/>
                </a:solidFill>
              </a:rPr>
              <a:t>Yearly Month wise</a:t>
            </a:r>
          </a:p>
        </p:txBody>
      </p:sp>
      <p:sp>
        <p:nvSpPr>
          <p:cNvPr id="3" name="Content Placeholder 2">
            <a:extLst>
              <a:ext uri="{FF2B5EF4-FFF2-40B4-BE49-F238E27FC236}">
                <a16:creationId xmlns:a16="http://schemas.microsoft.com/office/drawing/2014/main" id="{296973A8-016D-6284-B0BD-7E528EA92020}"/>
              </a:ext>
            </a:extLst>
          </p:cNvPr>
          <p:cNvSpPr>
            <a:spLocks noGrp="1"/>
          </p:cNvSpPr>
          <p:nvPr>
            <p:ph idx="1"/>
          </p:nvPr>
        </p:nvSpPr>
        <p:spPr>
          <a:xfrm>
            <a:off x="643337" y="2184036"/>
            <a:ext cx="2888439" cy="3869634"/>
          </a:xfrm>
        </p:spPr>
        <p:txBody>
          <a:bodyPr>
            <a:normAutofit/>
          </a:bodyPr>
          <a:lstStyle/>
          <a:p>
            <a:pPr>
              <a:buFont typeface="Arial" panose="020B0604020202020204" pitchFamily="34" charset="0"/>
              <a:buChar char="•"/>
            </a:pPr>
            <a:r>
              <a:rPr lang="en-US" sz="1600" dirty="0">
                <a:solidFill>
                  <a:srgbClr val="FFFFFF"/>
                </a:solidFill>
              </a:rPr>
              <a:t>We can observe a sharp peak between the year 2013 and 2014</a:t>
            </a:r>
          </a:p>
        </p:txBody>
      </p:sp>
    </p:spTree>
    <p:extLst>
      <p:ext uri="{BB962C8B-B14F-4D97-AF65-F5344CB8AC3E}">
        <p14:creationId xmlns:p14="http://schemas.microsoft.com/office/powerpoint/2010/main" val="25576052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0E9B969E-CD96-4162-BA90-449BBDA95EA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23162" cy="6858000"/>
          </a:xfrm>
          <a:prstGeom prst="rect">
            <a:avLst/>
          </a:prstGeom>
          <a:solidFill>
            <a:schemeClr val="accent1"/>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useBgFill="1">
        <p:nvSpPr>
          <p:cNvPr id="25" name="Rectangle 24">
            <a:extLst>
              <a:ext uri="{FF2B5EF4-FFF2-40B4-BE49-F238E27FC236}">
                <a16:creationId xmlns:a16="http://schemas.microsoft.com/office/drawing/2014/main" id="{6B6401A4-FEE5-4976-857C-1FD0CDB2E2D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3162" y="0"/>
            <a:ext cx="816874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966FD2F-9E31-2AD5-A7A2-69CB3D6B33A3}"/>
              </a:ext>
            </a:extLst>
          </p:cNvPr>
          <p:cNvPicPr>
            <a:picLocks noChangeAspect="1"/>
          </p:cNvPicPr>
          <p:nvPr/>
        </p:nvPicPr>
        <p:blipFill>
          <a:blip r:embed="rId2"/>
          <a:stretch>
            <a:fillRect/>
          </a:stretch>
        </p:blipFill>
        <p:spPr>
          <a:xfrm>
            <a:off x="4175113" y="1086327"/>
            <a:ext cx="7820885" cy="5122679"/>
          </a:xfrm>
          <a:prstGeom prst="rect">
            <a:avLst/>
          </a:prstGeom>
        </p:spPr>
      </p:pic>
      <p:sp>
        <p:nvSpPr>
          <p:cNvPr id="27" name="Rectangle 26">
            <a:extLst>
              <a:ext uri="{FF2B5EF4-FFF2-40B4-BE49-F238E27FC236}">
                <a16:creationId xmlns:a16="http://schemas.microsoft.com/office/drawing/2014/main" id="{047AF1DF-6993-45FB-92A5-C36B1A680F6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25029" cy="6858000"/>
          </a:xfrm>
          <a:prstGeom prst="rect">
            <a:avLst/>
          </a:prstGeom>
          <a:blipFill dpi="0" rotWithShape="1">
            <a:blip r:embed="rId3">
              <a:alphaModFix amt="6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a:extLst>
              <a:ext uri="{FF2B5EF4-FFF2-40B4-BE49-F238E27FC236}">
                <a16:creationId xmlns:a16="http://schemas.microsoft.com/office/drawing/2014/main" id="{2AABC6FA-666F-8567-586D-A0C373DC1F0A}"/>
              </a:ext>
            </a:extLst>
          </p:cNvPr>
          <p:cNvSpPr txBox="1"/>
          <p:nvPr/>
        </p:nvSpPr>
        <p:spPr>
          <a:xfrm>
            <a:off x="643433" y="643464"/>
            <a:ext cx="2888344" cy="1428737"/>
          </a:xfrm>
          <a:prstGeom prst="rect">
            <a:avLst/>
          </a:prstGeom>
        </p:spPr>
        <p:txBody>
          <a:bodyPr vert="horz" lIns="91440" tIns="45720" rIns="91440" bIns="45720" rtlCol="0" anchor="ctr">
            <a:normAutofit/>
          </a:bodyPr>
          <a:lstStyle/>
          <a:p>
            <a:pPr lvl="0" defTabSz="914400">
              <a:lnSpc>
                <a:spcPct val="90000"/>
              </a:lnSpc>
              <a:spcBef>
                <a:spcPct val="0"/>
              </a:spcBef>
              <a:spcAft>
                <a:spcPts val="600"/>
              </a:spcAft>
              <a:buClr>
                <a:schemeClr val="tx1">
                  <a:lumMod val="85000"/>
                  <a:lumOff val="15000"/>
                </a:schemeClr>
              </a:buClr>
              <a:tabLst>
                <a:tab pos="4530725" algn="l"/>
              </a:tabLst>
            </a:pPr>
            <a:r>
              <a:rPr lang="en-US" sz="3200" b="1">
                <a:solidFill>
                  <a:srgbClr val="FFFFFF"/>
                </a:solidFill>
                <a:latin typeface="+mj-lt"/>
              </a:rPr>
              <a:t>4. Item Type vs Units Sold</a:t>
            </a:r>
          </a:p>
        </p:txBody>
      </p:sp>
      <p:sp>
        <p:nvSpPr>
          <p:cNvPr id="8" name="TextBox 7">
            <a:extLst>
              <a:ext uri="{FF2B5EF4-FFF2-40B4-BE49-F238E27FC236}">
                <a16:creationId xmlns:a16="http://schemas.microsoft.com/office/drawing/2014/main" id="{1A41A093-E995-7F1B-3F5C-D7A9DD825964}"/>
              </a:ext>
            </a:extLst>
          </p:cNvPr>
          <p:cNvSpPr txBox="1"/>
          <p:nvPr/>
        </p:nvSpPr>
        <p:spPr>
          <a:xfrm>
            <a:off x="643337" y="2184036"/>
            <a:ext cx="2888439" cy="3869634"/>
          </a:xfrm>
          <a:prstGeom prst="rect">
            <a:avLst/>
          </a:prstGeom>
        </p:spPr>
        <p:txBody>
          <a:bodyPr vert="horz" lIns="91440" tIns="45720" rIns="91440" bIns="45720" rtlCol="0">
            <a:normAutofit/>
          </a:bodyPr>
          <a:lstStyle/>
          <a:p>
            <a:pPr marL="388620" indent="-285750" defTabSz="914400">
              <a:spcAft>
                <a:spcPts val="600"/>
              </a:spcAft>
              <a:buClr>
                <a:schemeClr val="tx1">
                  <a:lumMod val="85000"/>
                  <a:lumOff val="15000"/>
                </a:schemeClr>
              </a:buClr>
              <a:buFont typeface="Arial" panose="020B0604020202020204" pitchFamily="34" charset="0"/>
              <a:buChar char="•"/>
            </a:pPr>
            <a:r>
              <a:rPr lang="en-US" sz="1600" dirty="0">
                <a:solidFill>
                  <a:srgbClr val="FFFFFF"/>
                </a:solidFill>
              </a:rPr>
              <a:t>Most of the units are sold for items – Cosmetics and Clothes</a:t>
            </a:r>
          </a:p>
          <a:p>
            <a:pPr marL="388620" indent="-285750" defTabSz="914400">
              <a:spcAft>
                <a:spcPts val="600"/>
              </a:spcAft>
              <a:buClr>
                <a:schemeClr val="tx1">
                  <a:lumMod val="85000"/>
                  <a:lumOff val="15000"/>
                </a:schemeClr>
              </a:buClr>
              <a:buFont typeface="Arial" panose="020B0604020202020204" pitchFamily="34" charset="0"/>
              <a:buChar char="•"/>
            </a:pPr>
            <a:r>
              <a:rPr lang="en-US" sz="1600" dirty="0">
                <a:solidFill>
                  <a:srgbClr val="FFFFFF"/>
                </a:solidFill>
              </a:rPr>
              <a:t>And least for items- meat and snacks</a:t>
            </a:r>
          </a:p>
        </p:txBody>
      </p:sp>
    </p:spTree>
    <p:extLst>
      <p:ext uri="{BB962C8B-B14F-4D97-AF65-F5344CB8AC3E}">
        <p14:creationId xmlns:p14="http://schemas.microsoft.com/office/powerpoint/2010/main" val="32722968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0E9B969E-CD96-4162-BA90-449BBDA95EA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23162" cy="6858000"/>
          </a:xfrm>
          <a:prstGeom prst="rect">
            <a:avLst/>
          </a:prstGeom>
          <a:solidFill>
            <a:schemeClr val="accent1"/>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useBgFill="1">
        <p:nvSpPr>
          <p:cNvPr id="25" name="Rectangle 24">
            <a:extLst>
              <a:ext uri="{FF2B5EF4-FFF2-40B4-BE49-F238E27FC236}">
                <a16:creationId xmlns:a16="http://schemas.microsoft.com/office/drawing/2014/main" id="{6B6401A4-FEE5-4976-857C-1FD0CDB2E2D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3162" y="0"/>
            <a:ext cx="816874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9361146D-763B-BC4A-9A5D-D71FB8FA7407}"/>
              </a:ext>
            </a:extLst>
          </p:cNvPr>
          <p:cNvPicPr>
            <a:picLocks noChangeAspect="1"/>
          </p:cNvPicPr>
          <p:nvPr/>
        </p:nvPicPr>
        <p:blipFill>
          <a:blip r:embed="rId2"/>
          <a:stretch>
            <a:fillRect/>
          </a:stretch>
        </p:blipFill>
        <p:spPr>
          <a:xfrm>
            <a:off x="4175113" y="1113897"/>
            <a:ext cx="7881072" cy="5162102"/>
          </a:xfrm>
          <a:prstGeom prst="rect">
            <a:avLst/>
          </a:prstGeom>
        </p:spPr>
      </p:pic>
      <p:sp>
        <p:nvSpPr>
          <p:cNvPr id="27" name="Rectangle 26">
            <a:extLst>
              <a:ext uri="{FF2B5EF4-FFF2-40B4-BE49-F238E27FC236}">
                <a16:creationId xmlns:a16="http://schemas.microsoft.com/office/drawing/2014/main" id="{047AF1DF-6993-45FB-92A5-C36B1A680F6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25029" cy="6858000"/>
          </a:xfrm>
          <a:prstGeom prst="rect">
            <a:avLst/>
          </a:prstGeom>
          <a:blipFill dpi="0" rotWithShape="1">
            <a:blip r:embed="rId3">
              <a:alphaModFix amt="6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F72CD14-4BF9-BA97-26B9-9F5A4B342A97}"/>
              </a:ext>
            </a:extLst>
          </p:cNvPr>
          <p:cNvSpPr>
            <a:spLocks noGrp="1"/>
          </p:cNvSpPr>
          <p:nvPr>
            <p:ph type="title"/>
          </p:nvPr>
        </p:nvSpPr>
        <p:spPr>
          <a:xfrm>
            <a:off x="643433" y="643464"/>
            <a:ext cx="2888344" cy="1428737"/>
          </a:xfrm>
        </p:spPr>
        <p:txBody>
          <a:bodyPr vert="horz" lIns="91440" tIns="45720" rIns="91440" bIns="45720" rtlCol="0" anchor="ctr">
            <a:normAutofit/>
          </a:bodyPr>
          <a:lstStyle/>
          <a:p>
            <a:r>
              <a:rPr lang="en-US" sz="3200" b="1" dirty="0">
                <a:solidFill>
                  <a:srgbClr val="FFFFFF"/>
                </a:solidFill>
              </a:rPr>
              <a:t>5. Item Type vs Total Profit</a:t>
            </a:r>
            <a:endParaRPr lang="en-US" sz="3200" dirty="0">
              <a:solidFill>
                <a:srgbClr val="FFFFFF"/>
              </a:solidFill>
            </a:endParaRPr>
          </a:p>
        </p:txBody>
      </p:sp>
      <p:sp>
        <p:nvSpPr>
          <p:cNvPr id="9" name="TextBox 8">
            <a:extLst>
              <a:ext uri="{FF2B5EF4-FFF2-40B4-BE49-F238E27FC236}">
                <a16:creationId xmlns:a16="http://schemas.microsoft.com/office/drawing/2014/main" id="{989C8B1C-44BA-6A9C-5FF3-AE97606F8DAB}"/>
              </a:ext>
            </a:extLst>
          </p:cNvPr>
          <p:cNvSpPr txBox="1"/>
          <p:nvPr/>
        </p:nvSpPr>
        <p:spPr>
          <a:xfrm>
            <a:off x="643337" y="2184036"/>
            <a:ext cx="2888439" cy="3869634"/>
          </a:xfrm>
          <a:prstGeom prst="rect">
            <a:avLst/>
          </a:prstGeom>
        </p:spPr>
        <p:txBody>
          <a:bodyPr vert="horz" lIns="91440" tIns="45720" rIns="91440" bIns="45720" rtlCol="0">
            <a:normAutofit/>
          </a:bodyPr>
          <a:lstStyle/>
          <a:p>
            <a:pPr marL="594360" indent="-285750" defTabSz="914400">
              <a:spcAft>
                <a:spcPts val="600"/>
              </a:spcAft>
              <a:buClr>
                <a:schemeClr val="tx1">
                  <a:lumMod val="85000"/>
                  <a:lumOff val="15000"/>
                </a:schemeClr>
              </a:buClr>
              <a:buFont typeface="Arial" panose="020B0604020202020204" pitchFamily="34" charset="0"/>
              <a:buChar char="•"/>
            </a:pPr>
            <a:r>
              <a:rPr lang="en-US" sz="1600" dirty="0">
                <a:solidFill>
                  <a:srgbClr val="FFFFFF"/>
                </a:solidFill>
              </a:rPr>
              <a:t>Profit of Cosmetics items is comparatively very high.</a:t>
            </a:r>
          </a:p>
          <a:p>
            <a:pPr marL="594360" indent="-285750" defTabSz="914400">
              <a:spcAft>
                <a:spcPts val="600"/>
              </a:spcAft>
              <a:buClr>
                <a:schemeClr val="tx1">
                  <a:lumMod val="85000"/>
                  <a:lumOff val="15000"/>
                </a:schemeClr>
              </a:buClr>
              <a:buFont typeface="Arial" panose="020B0604020202020204" pitchFamily="34" charset="0"/>
              <a:buChar char="•"/>
            </a:pPr>
            <a:r>
              <a:rPr lang="en-US" sz="1600" dirty="0">
                <a:solidFill>
                  <a:srgbClr val="FFFFFF"/>
                </a:solidFill>
              </a:rPr>
              <a:t>Least for Food Items such as Fruits, beverages etc.</a:t>
            </a:r>
          </a:p>
          <a:p>
            <a:pPr marL="491490" indent="-182880" defTabSz="914400">
              <a:spcAft>
                <a:spcPts val="600"/>
              </a:spcAft>
              <a:buClr>
                <a:schemeClr val="tx1">
                  <a:lumMod val="85000"/>
                  <a:lumOff val="15000"/>
                </a:schemeClr>
              </a:buClr>
              <a:buFont typeface="Garamond" pitchFamily="18" charset="0"/>
              <a:buChar char="◦"/>
            </a:pPr>
            <a:endParaRPr lang="en-US" sz="1600" dirty="0">
              <a:solidFill>
                <a:srgbClr val="FFFFFF"/>
              </a:solidFill>
            </a:endParaRPr>
          </a:p>
          <a:p>
            <a:pPr marL="491490" indent="-182880" defTabSz="914400">
              <a:spcAft>
                <a:spcPts val="600"/>
              </a:spcAft>
              <a:buClr>
                <a:schemeClr val="tx1">
                  <a:lumMod val="85000"/>
                  <a:lumOff val="15000"/>
                </a:schemeClr>
              </a:buClr>
              <a:buFont typeface="Garamond" pitchFamily="18" charset="0"/>
              <a:buChar char="◦"/>
            </a:pPr>
            <a:endParaRPr lang="en-US" sz="1600" dirty="0">
              <a:solidFill>
                <a:srgbClr val="FFFFFF"/>
              </a:solidFill>
            </a:endParaRPr>
          </a:p>
        </p:txBody>
      </p:sp>
    </p:spTree>
    <p:extLst>
      <p:ext uri="{BB962C8B-B14F-4D97-AF65-F5344CB8AC3E}">
        <p14:creationId xmlns:p14="http://schemas.microsoft.com/office/powerpoint/2010/main" val="9712308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0E9B969E-CD96-4162-BA90-449BBDA95EA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23162" cy="6858000"/>
          </a:xfrm>
          <a:prstGeom prst="rect">
            <a:avLst/>
          </a:prstGeom>
          <a:solidFill>
            <a:schemeClr val="accent1"/>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useBgFill="1">
        <p:nvSpPr>
          <p:cNvPr id="26" name="Rectangle 25">
            <a:extLst>
              <a:ext uri="{FF2B5EF4-FFF2-40B4-BE49-F238E27FC236}">
                <a16:creationId xmlns:a16="http://schemas.microsoft.com/office/drawing/2014/main" id="{6B6401A4-FEE5-4976-857C-1FD0CDB2E2D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3162" y="0"/>
            <a:ext cx="816874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Chart, pie chart&#10;&#10;Description automatically generated">
            <a:extLst>
              <a:ext uri="{FF2B5EF4-FFF2-40B4-BE49-F238E27FC236}">
                <a16:creationId xmlns:a16="http://schemas.microsoft.com/office/drawing/2014/main" id="{E53D2687-61BB-5DFA-2544-81B853A49576}"/>
              </a:ext>
            </a:extLst>
          </p:cNvPr>
          <p:cNvPicPr>
            <a:picLocks noChangeAspect="1"/>
          </p:cNvPicPr>
          <p:nvPr/>
        </p:nvPicPr>
        <p:blipFill>
          <a:blip r:embed="rId2"/>
          <a:stretch>
            <a:fillRect/>
          </a:stretch>
        </p:blipFill>
        <p:spPr>
          <a:xfrm>
            <a:off x="4220908" y="1272118"/>
            <a:ext cx="7892130" cy="4932581"/>
          </a:xfrm>
          <a:prstGeom prst="rect">
            <a:avLst/>
          </a:prstGeom>
        </p:spPr>
      </p:pic>
      <p:sp>
        <p:nvSpPr>
          <p:cNvPr id="28" name="Rectangle 27">
            <a:extLst>
              <a:ext uri="{FF2B5EF4-FFF2-40B4-BE49-F238E27FC236}">
                <a16:creationId xmlns:a16="http://schemas.microsoft.com/office/drawing/2014/main" id="{047AF1DF-6993-45FB-92A5-C36B1A680F6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25029" cy="6858000"/>
          </a:xfrm>
          <a:prstGeom prst="rect">
            <a:avLst/>
          </a:prstGeom>
          <a:blipFill dpi="0" rotWithShape="1">
            <a:blip r:embed="rId3">
              <a:alphaModFix amt="6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extBox 7">
            <a:extLst>
              <a:ext uri="{FF2B5EF4-FFF2-40B4-BE49-F238E27FC236}">
                <a16:creationId xmlns:a16="http://schemas.microsoft.com/office/drawing/2014/main" id="{0F3D49AE-26E8-B243-4191-EA5E9DA09CF1}"/>
              </a:ext>
            </a:extLst>
          </p:cNvPr>
          <p:cNvSpPr txBox="1"/>
          <p:nvPr/>
        </p:nvSpPr>
        <p:spPr>
          <a:xfrm>
            <a:off x="643433" y="643464"/>
            <a:ext cx="2888344" cy="1428737"/>
          </a:xfrm>
          <a:prstGeom prst="rect">
            <a:avLst/>
          </a:prstGeom>
        </p:spPr>
        <p:txBody>
          <a:bodyPr vert="horz" lIns="91440" tIns="45720" rIns="91440" bIns="45720" rtlCol="0" anchor="ctr">
            <a:normAutofit/>
          </a:bodyPr>
          <a:lstStyle/>
          <a:p>
            <a:pPr defTabSz="914400">
              <a:lnSpc>
                <a:spcPct val="90000"/>
              </a:lnSpc>
              <a:spcBef>
                <a:spcPct val="0"/>
              </a:spcBef>
              <a:spcAft>
                <a:spcPts val="600"/>
              </a:spcAft>
              <a:buClr>
                <a:schemeClr val="tx1">
                  <a:lumMod val="85000"/>
                  <a:lumOff val="15000"/>
                </a:schemeClr>
              </a:buClr>
            </a:pPr>
            <a:r>
              <a:rPr lang="en-US" sz="3200" b="1">
                <a:solidFill>
                  <a:srgbClr val="FFFFFF"/>
                </a:solidFill>
                <a:latin typeface="+mj-lt"/>
              </a:rPr>
              <a:t>6. Region vs Count</a:t>
            </a:r>
          </a:p>
        </p:txBody>
      </p:sp>
      <p:sp>
        <p:nvSpPr>
          <p:cNvPr id="12" name="TextBox 11">
            <a:extLst>
              <a:ext uri="{FF2B5EF4-FFF2-40B4-BE49-F238E27FC236}">
                <a16:creationId xmlns:a16="http://schemas.microsoft.com/office/drawing/2014/main" id="{5BCF93E8-0633-E351-841F-173DD68668EA}"/>
              </a:ext>
            </a:extLst>
          </p:cNvPr>
          <p:cNvSpPr txBox="1"/>
          <p:nvPr/>
        </p:nvSpPr>
        <p:spPr>
          <a:xfrm>
            <a:off x="643337" y="2184036"/>
            <a:ext cx="2888439" cy="3869634"/>
          </a:xfrm>
          <a:prstGeom prst="rect">
            <a:avLst/>
          </a:prstGeom>
        </p:spPr>
        <p:txBody>
          <a:bodyPr vert="horz" lIns="91440" tIns="45720" rIns="91440" bIns="45720" rtlCol="0">
            <a:normAutofit/>
          </a:bodyPr>
          <a:lstStyle/>
          <a:p>
            <a:pPr marL="285750" indent="-285750" defTabSz="914400">
              <a:spcAft>
                <a:spcPts val="600"/>
              </a:spcAft>
              <a:buClr>
                <a:schemeClr val="tx1">
                  <a:lumMod val="85000"/>
                  <a:lumOff val="15000"/>
                </a:schemeClr>
              </a:buClr>
              <a:buFont typeface="Arial" panose="020B0604020202020204" pitchFamily="34" charset="0"/>
              <a:buChar char="•"/>
            </a:pPr>
            <a:r>
              <a:rPr lang="en-US" sz="1600" dirty="0">
                <a:solidFill>
                  <a:srgbClr val="FFFFFF"/>
                </a:solidFill>
              </a:rPr>
              <a:t>Sub-Saharan Africa have most units Sold</a:t>
            </a:r>
          </a:p>
          <a:p>
            <a:pPr marL="285750" indent="-285750" defTabSz="914400">
              <a:spcAft>
                <a:spcPts val="600"/>
              </a:spcAft>
              <a:buClr>
                <a:schemeClr val="tx1">
                  <a:lumMod val="85000"/>
                  <a:lumOff val="15000"/>
                </a:schemeClr>
              </a:buClr>
              <a:buFont typeface="Arial" panose="020B0604020202020204" pitchFamily="34" charset="0"/>
              <a:buChar char="•"/>
            </a:pPr>
            <a:r>
              <a:rPr lang="en-US" sz="1600" dirty="0">
                <a:solidFill>
                  <a:srgbClr val="FFFFFF"/>
                </a:solidFill>
              </a:rPr>
              <a:t>Least can be seen in North America</a:t>
            </a:r>
          </a:p>
        </p:txBody>
      </p:sp>
    </p:spTree>
    <p:extLst>
      <p:ext uri="{BB962C8B-B14F-4D97-AF65-F5344CB8AC3E}">
        <p14:creationId xmlns:p14="http://schemas.microsoft.com/office/powerpoint/2010/main" val="29129933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AF0F2-DD63-FBEB-5BA3-2AC8A252F7DA}"/>
              </a:ext>
            </a:extLst>
          </p:cNvPr>
          <p:cNvSpPr>
            <a:spLocks noGrp="1"/>
          </p:cNvSpPr>
          <p:nvPr>
            <p:ph type="title"/>
          </p:nvPr>
        </p:nvSpPr>
        <p:spPr>
          <a:xfrm>
            <a:off x="2489983" y="150226"/>
            <a:ext cx="8452338" cy="820446"/>
          </a:xfrm>
        </p:spPr>
        <p:txBody>
          <a:bodyPr>
            <a:normAutofit/>
          </a:bodyPr>
          <a:lstStyle/>
          <a:p>
            <a:r>
              <a:rPr lang="en-US" sz="3200" b="1" dirty="0">
                <a:solidFill>
                  <a:schemeClr val="tx2">
                    <a:lumMod val="75000"/>
                  </a:schemeClr>
                </a:solidFill>
              </a:rPr>
              <a:t>Units Sold in different countries</a:t>
            </a:r>
          </a:p>
        </p:txBody>
      </p:sp>
      <p:pic>
        <p:nvPicPr>
          <p:cNvPr id="4" name="Content Placeholder 3">
            <a:extLst>
              <a:ext uri="{FF2B5EF4-FFF2-40B4-BE49-F238E27FC236}">
                <a16:creationId xmlns:a16="http://schemas.microsoft.com/office/drawing/2014/main" id="{0BC5D97D-50A4-D12C-4727-CFEFBE094B68}"/>
              </a:ext>
            </a:extLst>
          </p:cNvPr>
          <p:cNvPicPr>
            <a:picLocks noGrp="1" noChangeAspect="1"/>
          </p:cNvPicPr>
          <p:nvPr>
            <p:ph idx="1"/>
          </p:nvPr>
        </p:nvPicPr>
        <p:blipFill>
          <a:blip r:embed="rId2"/>
          <a:stretch>
            <a:fillRect/>
          </a:stretch>
        </p:blipFill>
        <p:spPr>
          <a:xfrm>
            <a:off x="1378634" y="868514"/>
            <a:ext cx="9147239" cy="5684516"/>
          </a:xfrm>
          <a:prstGeom prst="rect">
            <a:avLst/>
          </a:prstGeom>
        </p:spPr>
      </p:pic>
    </p:spTree>
    <p:extLst>
      <p:ext uri="{BB962C8B-B14F-4D97-AF65-F5344CB8AC3E}">
        <p14:creationId xmlns:p14="http://schemas.microsoft.com/office/powerpoint/2010/main" val="10575191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C6A73-9ECC-0CF6-F0B8-95DA927E842D}"/>
              </a:ext>
            </a:extLst>
          </p:cNvPr>
          <p:cNvSpPr>
            <a:spLocks noGrp="1"/>
          </p:cNvSpPr>
          <p:nvPr>
            <p:ph type="title"/>
          </p:nvPr>
        </p:nvSpPr>
        <p:spPr>
          <a:xfrm>
            <a:off x="3784209" y="215153"/>
            <a:ext cx="3348111" cy="530435"/>
          </a:xfrm>
        </p:spPr>
        <p:txBody>
          <a:bodyPr>
            <a:normAutofit/>
          </a:bodyPr>
          <a:lstStyle/>
          <a:p>
            <a:r>
              <a:rPr lang="en-IN" sz="3200" dirty="0">
                <a:solidFill>
                  <a:srgbClr val="00B050"/>
                </a:solidFill>
                <a:latin typeface="Arial Rounded MT Bold" panose="020F0704030504030204" pitchFamily="34" charset="0"/>
              </a:rPr>
              <a:t>FINAL</a:t>
            </a:r>
            <a:r>
              <a:rPr lang="en-IN" sz="3200" dirty="0">
                <a:solidFill>
                  <a:srgbClr val="00B050"/>
                </a:solidFill>
              </a:rPr>
              <a:t> </a:t>
            </a:r>
            <a:r>
              <a:rPr lang="en-IN" sz="3200" dirty="0">
                <a:solidFill>
                  <a:srgbClr val="00B050"/>
                </a:solidFill>
                <a:latin typeface="Arial Rounded MT Bold" panose="020F0704030504030204" pitchFamily="34" charset="0"/>
              </a:rPr>
              <a:t>REPORT</a:t>
            </a:r>
          </a:p>
        </p:txBody>
      </p:sp>
      <p:pic>
        <p:nvPicPr>
          <p:cNvPr id="7" name="Picture 6">
            <a:extLst>
              <a:ext uri="{FF2B5EF4-FFF2-40B4-BE49-F238E27FC236}">
                <a16:creationId xmlns:a16="http://schemas.microsoft.com/office/drawing/2014/main" id="{063977CC-80F6-4A4D-9669-40F6A587F46B}"/>
              </a:ext>
            </a:extLst>
          </p:cNvPr>
          <p:cNvPicPr>
            <a:picLocks noChangeAspect="1"/>
          </p:cNvPicPr>
          <p:nvPr/>
        </p:nvPicPr>
        <p:blipFill>
          <a:blip r:embed="rId2"/>
          <a:stretch>
            <a:fillRect/>
          </a:stretch>
        </p:blipFill>
        <p:spPr>
          <a:xfrm>
            <a:off x="712938" y="744297"/>
            <a:ext cx="10766123" cy="5898550"/>
          </a:xfrm>
          <a:prstGeom prst="rect">
            <a:avLst/>
          </a:prstGeom>
        </p:spPr>
      </p:pic>
    </p:spTree>
    <p:extLst>
      <p:ext uri="{BB962C8B-B14F-4D97-AF65-F5344CB8AC3E}">
        <p14:creationId xmlns:p14="http://schemas.microsoft.com/office/powerpoint/2010/main" val="21294749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BB665E-5D23-79AF-BD15-C1C64DE6F92E}"/>
              </a:ext>
            </a:extLst>
          </p:cNvPr>
          <p:cNvSpPr>
            <a:spLocks noGrp="1"/>
          </p:cNvSpPr>
          <p:nvPr>
            <p:ph type="title"/>
          </p:nvPr>
        </p:nvSpPr>
        <p:spPr>
          <a:xfrm>
            <a:off x="646112" y="452718"/>
            <a:ext cx="10272900" cy="838200"/>
          </a:xfrm>
        </p:spPr>
        <p:txBody>
          <a:bodyPr>
            <a:normAutofit fontScale="90000"/>
          </a:bodyPr>
          <a:lstStyle/>
          <a:p>
            <a:r>
              <a:rPr lang="en-IN" dirty="0">
                <a:solidFill>
                  <a:srgbClr val="00B050"/>
                </a:solidFill>
                <a:latin typeface="Arial Rounded MT Bold" panose="020F0704030504030204" pitchFamily="34" charset="0"/>
              </a:rPr>
              <a:t>KEY PERFORMANCE INDICATOR (KPI) </a:t>
            </a:r>
          </a:p>
        </p:txBody>
      </p:sp>
      <p:sp>
        <p:nvSpPr>
          <p:cNvPr id="3" name="Content Placeholder 2">
            <a:extLst>
              <a:ext uri="{FF2B5EF4-FFF2-40B4-BE49-F238E27FC236}">
                <a16:creationId xmlns:a16="http://schemas.microsoft.com/office/drawing/2014/main" id="{9AA9B6D9-1183-E4E7-40D5-2714E296F454}"/>
              </a:ext>
            </a:extLst>
          </p:cNvPr>
          <p:cNvSpPr>
            <a:spLocks noGrp="1"/>
          </p:cNvSpPr>
          <p:nvPr>
            <p:ph idx="1"/>
          </p:nvPr>
        </p:nvSpPr>
        <p:spPr>
          <a:xfrm>
            <a:off x="1103312" y="2052918"/>
            <a:ext cx="8946541" cy="4455458"/>
          </a:xfrm>
        </p:spPr>
        <p:txBody>
          <a:bodyPr>
            <a:noAutofit/>
          </a:bodyPr>
          <a:lstStyle/>
          <a:p>
            <a:pPr marL="0" indent="0">
              <a:buNone/>
            </a:pPr>
            <a:r>
              <a:rPr lang="en-US" sz="2400" dirty="0">
                <a:latin typeface="Verdana" panose="020B0604030504040204" pitchFamily="34" charset="0"/>
                <a:ea typeface="Verdana" panose="020B0604030504040204" pitchFamily="34" charset="0"/>
              </a:rPr>
              <a:t>1. Unit Profit of Items</a:t>
            </a:r>
          </a:p>
          <a:p>
            <a:pPr marL="0" indent="0">
              <a:buNone/>
            </a:pPr>
            <a:r>
              <a:rPr lang="en-US" sz="2400" dirty="0">
                <a:latin typeface="Verdana" panose="020B0604030504040204" pitchFamily="34" charset="0"/>
                <a:ea typeface="Verdana" panose="020B0604030504040204" pitchFamily="34" charset="0"/>
              </a:rPr>
              <a:t>2. Units Sold by Items, regions</a:t>
            </a:r>
          </a:p>
          <a:p>
            <a:pPr marL="0" indent="0">
              <a:buNone/>
            </a:pPr>
            <a:r>
              <a:rPr lang="en-US" sz="2400" dirty="0">
                <a:latin typeface="Verdana" panose="020B0604030504040204" pitchFamily="34" charset="0"/>
                <a:ea typeface="Verdana" panose="020B0604030504040204" pitchFamily="34" charset="0"/>
              </a:rPr>
              <a:t>3. Total Profit by Year, Month, Yearly Months</a:t>
            </a:r>
          </a:p>
        </p:txBody>
      </p:sp>
    </p:spTree>
    <p:extLst>
      <p:ext uri="{BB962C8B-B14F-4D97-AF65-F5344CB8AC3E}">
        <p14:creationId xmlns:p14="http://schemas.microsoft.com/office/powerpoint/2010/main" val="35750984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E70BA-70C2-7D92-B4FC-D153E5EA578B}"/>
              </a:ext>
            </a:extLst>
          </p:cNvPr>
          <p:cNvSpPr>
            <a:spLocks noGrp="1"/>
          </p:cNvSpPr>
          <p:nvPr>
            <p:ph type="title"/>
          </p:nvPr>
        </p:nvSpPr>
        <p:spPr>
          <a:xfrm>
            <a:off x="945931" y="412068"/>
            <a:ext cx="8077054" cy="570031"/>
          </a:xfrm>
        </p:spPr>
        <p:txBody>
          <a:bodyPr>
            <a:normAutofit fontScale="90000"/>
          </a:bodyPr>
          <a:lstStyle/>
          <a:p>
            <a:r>
              <a:rPr lang="en-IN" dirty="0">
                <a:solidFill>
                  <a:srgbClr val="00B050"/>
                </a:solidFill>
                <a:latin typeface="Arial Rounded MT Bold" panose="020F0704030504030204" pitchFamily="34" charset="0"/>
              </a:rPr>
              <a:t>CONCLUSION</a:t>
            </a:r>
            <a:endParaRPr lang="en-IN" dirty="0">
              <a:solidFill>
                <a:srgbClr val="00B050"/>
              </a:solidFill>
            </a:endParaRPr>
          </a:p>
        </p:txBody>
      </p:sp>
      <p:sp>
        <p:nvSpPr>
          <p:cNvPr id="3" name="Content Placeholder 2">
            <a:extLst>
              <a:ext uri="{FF2B5EF4-FFF2-40B4-BE49-F238E27FC236}">
                <a16:creationId xmlns:a16="http://schemas.microsoft.com/office/drawing/2014/main" id="{A1D63358-196C-D892-498F-359FD58AE1AE}"/>
              </a:ext>
            </a:extLst>
          </p:cNvPr>
          <p:cNvSpPr>
            <a:spLocks noGrp="1"/>
          </p:cNvSpPr>
          <p:nvPr>
            <p:ph idx="1"/>
          </p:nvPr>
        </p:nvSpPr>
        <p:spPr>
          <a:xfrm>
            <a:off x="340658" y="1196943"/>
            <a:ext cx="11510683" cy="5665694"/>
          </a:xfrm>
        </p:spPr>
        <p:txBody>
          <a:bodyPr>
            <a:normAutofit fontScale="92500" lnSpcReduction="20000"/>
          </a:bodyPr>
          <a:lstStyle/>
          <a:p>
            <a:pPr>
              <a:buFont typeface="Arial" panose="020B0604020202020204" pitchFamily="34" charset="0"/>
              <a:buChar char="•"/>
            </a:pPr>
            <a:r>
              <a:rPr lang="en-IN" sz="2400" dirty="0"/>
              <a:t>Maximum total profit appears in months Feb and Nov , and least in Mar and Aug</a:t>
            </a:r>
          </a:p>
          <a:p>
            <a:pPr>
              <a:buFont typeface="Arial" panose="020B0604020202020204" pitchFamily="34" charset="0"/>
              <a:buChar char="•"/>
            </a:pPr>
            <a:endParaRPr lang="en-IN" sz="2400" dirty="0"/>
          </a:p>
          <a:p>
            <a:pPr>
              <a:buFont typeface="Arial" panose="020B0604020202020204" pitchFamily="34" charset="0"/>
              <a:buChar char="•"/>
            </a:pPr>
            <a:r>
              <a:rPr lang="en-IN" sz="2400" dirty="0"/>
              <a:t>The total profit is maximum for year 2012 and least in 2011</a:t>
            </a:r>
          </a:p>
          <a:p>
            <a:pPr marL="0" indent="0">
              <a:buNone/>
            </a:pPr>
            <a:endParaRPr lang="en-IN" sz="2400" dirty="0"/>
          </a:p>
          <a:p>
            <a:pPr>
              <a:buFont typeface="Arial" panose="020B0604020202020204" pitchFamily="34" charset="0"/>
              <a:buChar char="•"/>
            </a:pPr>
            <a:r>
              <a:rPr lang="en-IN" sz="2400" dirty="0"/>
              <a:t>Most profitable item is cosmetics and least profitable are food items such as Fruits, beverages and meat.</a:t>
            </a:r>
          </a:p>
          <a:p>
            <a:pPr>
              <a:buFont typeface="Arial" panose="020B0604020202020204" pitchFamily="34" charset="0"/>
              <a:buChar char="•"/>
            </a:pPr>
            <a:endParaRPr lang="en-IN" sz="2400" dirty="0"/>
          </a:p>
          <a:p>
            <a:pPr>
              <a:buFont typeface="Arial" panose="020B0604020202020204" pitchFamily="34" charset="0"/>
              <a:buChar char="•"/>
            </a:pPr>
            <a:r>
              <a:rPr lang="en-IN" sz="2400" dirty="0"/>
              <a:t>Most of the item types are Clothes, Cosmetics and Office Supplies</a:t>
            </a:r>
          </a:p>
          <a:p>
            <a:endParaRPr lang="en-IN" sz="2400" dirty="0"/>
          </a:p>
          <a:p>
            <a:pPr>
              <a:buFont typeface="Arial" panose="020B0604020202020204" pitchFamily="34" charset="0"/>
              <a:buChar char="•"/>
            </a:pPr>
            <a:r>
              <a:rPr lang="en-IN" sz="2400" dirty="0"/>
              <a:t>The most units are sold in regions Sub-Saharan Africa (37) and Europe (24).</a:t>
            </a:r>
          </a:p>
          <a:p>
            <a:pPr marL="0" indent="0">
              <a:buNone/>
            </a:pPr>
            <a:endParaRPr lang="en-IN" sz="2400" dirty="0"/>
          </a:p>
          <a:p>
            <a:pPr>
              <a:buFont typeface="Arial" panose="020B0604020202020204" pitchFamily="34" charset="0"/>
              <a:buChar char="•"/>
            </a:pPr>
            <a:r>
              <a:rPr lang="en-IN" sz="2400" dirty="0"/>
              <a:t>Most of the shipping is happening on Saturdays and Wednesdays and least on Sundays</a:t>
            </a:r>
          </a:p>
          <a:p>
            <a:pPr>
              <a:buFont typeface="Arial" panose="020B0604020202020204" pitchFamily="34" charset="0"/>
              <a:buChar char="•"/>
            </a:pPr>
            <a:endParaRPr lang="en-IN" sz="2400" dirty="0"/>
          </a:p>
          <a:p>
            <a:pPr marL="0" indent="0">
              <a:buNone/>
            </a:pPr>
            <a:r>
              <a:rPr lang="en-IN" sz="2400" dirty="0"/>
              <a:t>               </a:t>
            </a:r>
            <a:endParaRPr lang="en-US" sz="24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15351713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DC512-4F0D-58D5-57D4-7170924534C1}"/>
              </a:ext>
            </a:extLst>
          </p:cNvPr>
          <p:cNvSpPr>
            <a:spLocks noGrp="1"/>
          </p:cNvSpPr>
          <p:nvPr>
            <p:ph type="title"/>
          </p:nvPr>
        </p:nvSpPr>
        <p:spPr>
          <a:xfrm>
            <a:off x="1066800" y="642594"/>
            <a:ext cx="10058400" cy="1371600"/>
          </a:xfrm>
        </p:spPr>
        <p:txBody>
          <a:bodyPr>
            <a:normAutofit/>
          </a:bodyPr>
          <a:lstStyle/>
          <a:p>
            <a:pPr algn="ctr"/>
            <a:r>
              <a:rPr lang="en-IN" dirty="0">
                <a:latin typeface="Arial Rounded MT Bold" panose="020F0704030504030204" pitchFamily="34" charset="0"/>
              </a:rPr>
              <a:t>PROJECT DETAIL</a:t>
            </a:r>
          </a:p>
        </p:txBody>
      </p:sp>
      <p:graphicFrame>
        <p:nvGraphicFramePr>
          <p:cNvPr id="19" name="Table 4">
            <a:extLst>
              <a:ext uri="{FF2B5EF4-FFF2-40B4-BE49-F238E27FC236}">
                <a16:creationId xmlns:a16="http://schemas.microsoft.com/office/drawing/2014/main" id="{2F3D5C26-4FC6-4B13-BF0D-DF0167A10C15}"/>
              </a:ext>
            </a:extLst>
          </p:cNvPr>
          <p:cNvGraphicFramePr>
            <a:graphicFrameLocks noGrp="1"/>
          </p:cNvGraphicFramePr>
          <p:nvPr>
            <p:ph idx="1"/>
            <p:extLst>
              <p:ext uri="{D42A27DB-BD31-4B8C-83A1-F6EECF244321}">
                <p14:modId xmlns:p14="http://schemas.microsoft.com/office/powerpoint/2010/main" val="1087993974"/>
              </p:ext>
            </p:extLst>
          </p:nvPr>
        </p:nvGraphicFramePr>
        <p:xfrm>
          <a:off x="1066800" y="2498755"/>
          <a:ext cx="10058401" cy="3348231"/>
        </p:xfrm>
        <a:graphic>
          <a:graphicData uri="http://schemas.openxmlformats.org/drawingml/2006/table">
            <a:tbl>
              <a:tblPr firstRow="1" bandRow="1">
                <a:noFill/>
                <a:tableStyleId>{616DA210-FB5B-4158-B5E0-FEB733F419BA}</a:tableStyleId>
              </a:tblPr>
              <a:tblGrid>
                <a:gridCol w="4947447">
                  <a:extLst>
                    <a:ext uri="{9D8B030D-6E8A-4147-A177-3AD203B41FA5}">
                      <a16:colId xmlns:a16="http://schemas.microsoft.com/office/drawing/2014/main" val="1974270239"/>
                    </a:ext>
                  </a:extLst>
                </a:gridCol>
                <a:gridCol w="5110954">
                  <a:extLst>
                    <a:ext uri="{9D8B030D-6E8A-4147-A177-3AD203B41FA5}">
                      <a16:colId xmlns:a16="http://schemas.microsoft.com/office/drawing/2014/main" val="1202560356"/>
                    </a:ext>
                  </a:extLst>
                </a:gridCol>
              </a:tblGrid>
              <a:tr h="586906">
                <a:tc>
                  <a:txBody>
                    <a:bodyPr/>
                    <a:lstStyle/>
                    <a:p>
                      <a:pPr algn="ctr"/>
                      <a:r>
                        <a:rPr lang="en-US" sz="2300" b="0" cap="none" spc="60">
                          <a:solidFill>
                            <a:schemeClr val="bg1"/>
                          </a:solidFill>
                        </a:rPr>
                        <a:t>Project Title</a:t>
                      </a:r>
                      <a:endParaRPr lang="en-IN" sz="2300" b="0" cap="none" spc="60">
                        <a:solidFill>
                          <a:schemeClr val="bg1"/>
                        </a:solidFill>
                      </a:endParaRPr>
                    </a:p>
                  </a:txBody>
                  <a:tcPr marL="132617" marR="132617" marT="132617" marB="66308" anchor="ctr">
                    <a:lnL w="12700" cmpd="sng">
                      <a:noFill/>
                    </a:lnL>
                    <a:lnR w="12700" cmpd="sng">
                      <a:noFill/>
                    </a:lnR>
                    <a:lnT w="19050" cap="flat" cmpd="sng" algn="ctr">
                      <a:noFill/>
                      <a:prstDash val="solid"/>
                    </a:lnT>
                    <a:lnB w="38100" cmpd="sng">
                      <a:noFill/>
                    </a:lnB>
                    <a:solidFill>
                      <a:schemeClr val="accent1"/>
                    </a:solidFill>
                  </a:tcPr>
                </a:tc>
                <a:tc>
                  <a:txBody>
                    <a:bodyPr/>
                    <a:lstStyle/>
                    <a:p>
                      <a:r>
                        <a:rPr lang="en-IN" sz="2300" b="0" cap="none" spc="60" dirty="0">
                          <a:solidFill>
                            <a:schemeClr val="bg1"/>
                          </a:solidFill>
                        </a:rPr>
                        <a:t>Analysing Amazon Sales data</a:t>
                      </a:r>
                    </a:p>
                  </a:txBody>
                  <a:tcPr marL="132617" marR="132617" marT="132617" marB="66308" anchor="ctr">
                    <a:lnL w="12700" cmpd="sng">
                      <a:noFill/>
                    </a:lnL>
                    <a:lnR w="12700" cmpd="sng">
                      <a:noFill/>
                    </a:lnR>
                    <a:lnT w="19050" cap="flat" cmpd="sng" algn="ctr">
                      <a:noFill/>
                      <a:prstDash val="solid"/>
                    </a:lnT>
                    <a:lnB w="38100" cmpd="sng">
                      <a:noFill/>
                    </a:lnB>
                    <a:solidFill>
                      <a:schemeClr val="accent1"/>
                    </a:solidFill>
                  </a:tcPr>
                </a:tc>
                <a:extLst>
                  <a:ext uri="{0D108BD9-81ED-4DB2-BD59-A6C34878D82A}">
                    <a16:rowId xmlns:a16="http://schemas.microsoft.com/office/drawing/2014/main" val="745967563"/>
                  </a:ext>
                </a:extLst>
              </a:tr>
              <a:tr h="552265">
                <a:tc>
                  <a:txBody>
                    <a:bodyPr/>
                    <a:lstStyle/>
                    <a:p>
                      <a:pPr algn="ctr"/>
                      <a:r>
                        <a:rPr lang="en-IN" sz="2000" cap="none" spc="0">
                          <a:solidFill>
                            <a:schemeClr val="tx1"/>
                          </a:solidFill>
                        </a:rPr>
                        <a:t>Technology</a:t>
                      </a:r>
                    </a:p>
                  </a:txBody>
                  <a:tcPr marL="132617" marR="132617" marT="132617" marB="66308">
                    <a:lnL w="12700" cmpd="sng">
                      <a:noFill/>
                      <a:prstDash val="solid"/>
                    </a:lnL>
                    <a:lnR w="12700" cmpd="sng">
                      <a:noFill/>
                      <a:prstDash val="solid"/>
                    </a:lnR>
                    <a:lnT w="38100" cmpd="sng">
                      <a:noFill/>
                    </a:lnT>
                    <a:lnB w="12700" cap="flat" cmpd="sng" algn="ctr">
                      <a:noFill/>
                      <a:prstDash val="solid"/>
                    </a:lnB>
                    <a:noFill/>
                  </a:tcPr>
                </a:tc>
                <a:tc>
                  <a:txBody>
                    <a:bodyPr/>
                    <a:lstStyle/>
                    <a:p>
                      <a:r>
                        <a:rPr lang="en-IN" sz="2000" cap="none" spc="0">
                          <a:solidFill>
                            <a:schemeClr val="tx1"/>
                          </a:solidFill>
                        </a:rPr>
                        <a:t>Business Intelligence</a:t>
                      </a:r>
                      <a:endParaRPr lang="en-IN" sz="2000" kern="1200" cap="none" spc="0">
                        <a:solidFill>
                          <a:schemeClr val="tx1"/>
                        </a:solidFill>
                        <a:latin typeface="+mn-lt"/>
                        <a:ea typeface="+mn-ea"/>
                        <a:cs typeface="+mn-cs"/>
                      </a:endParaRPr>
                    </a:p>
                  </a:txBody>
                  <a:tcPr marL="132617" marR="132617" marT="132617" marB="66308">
                    <a:lnL w="12700" cmpd="sng">
                      <a:noFill/>
                      <a:prstDash val="solid"/>
                    </a:lnL>
                    <a:lnR w="12700" cmpd="sng">
                      <a:noFill/>
                      <a:prstDash val="solid"/>
                    </a:lnR>
                    <a:lnT w="38100" cmpd="sng">
                      <a:noFill/>
                    </a:lnT>
                    <a:lnB w="12700" cap="flat" cmpd="sng" algn="ctr">
                      <a:noFill/>
                      <a:prstDash val="solid"/>
                    </a:lnB>
                    <a:noFill/>
                  </a:tcPr>
                </a:tc>
                <a:extLst>
                  <a:ext uri="{0D108BD9-81ED-4DB2-BD59-A6C34878D82A}">
                    <a16:rowId xmlns:a16="http://schemas.microsoft.com/office/drawing/2014/main" val="4084640896"/>
                  </a:ext>
                </a:extLst>
              </a:tr>
              <a:tr h="552265">
                <a:tc>
                  <a:txBody>
                    <a:bodyPr/>
                    <a:lstStyle/>
                    <a:p>
                      <a:pPr algn="ctr"/>
                      <a:r>
                        <a:rPr lang="en-IN" sz="2000" cap="none" spc="0">
                          <a:solidFill>
                            <a:schemeClr val="tx1"/>
                          </a:solidFill>
                        </a:rPr>
                        <a:t>Domain</a:t>
                      </a:r>
                    </a:p>
                  </a:txBody>
                  <a:tcPr marL="132617" marR="132617" marT="132617" marB="66308">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IN" sz="2000" cap="none" spc="0">
                          <a:solidFill>
                            <a:schemeClr val="tx1"/>
                          </a:solidFill>
                        </a:rPr>
                        <a:t>E- commerce</a:t>
                      </a:r>
                    </a:p>
                  </a:txBody>
                  <a:tcPr marL="132617" marR="132617" marT="132617" marB="66308">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343926751"/>
                  </a:ext>
                </a:extLst>
              </a:tr>
              <a:tr h="552265">
                <a:tc>
                  <a:txBody>
                    <a:bodyPr/>
                    <a:lstStyle/>
                    <a:p>
                      <a:pPr algn="ctr"/>
                      <a:r>
                        <a:rPr lang="en-IN" sz="2000" cap="none" spc="0">
                          <a:solidFill>
                            <a:schemeClr val="tx1"/>
                          </a:solidFill>
                        </a:rPr>
                        <a:t>Project Difficulty level</a:t>
                      </a:r>
                    </a:p>
                  </a:txBody>
                  <a:tcPr marL="132617" marR="132617" marT="132617" marB="66308">
                    <a:lnL w="12700" cmpd="sng">
                      <a:noFill/>
                      <a:prstDash val="solid"/>
                    </a:lnL>
                    <a:lnR w="12700" cmpd="sng">
                      <a:noFill/>
                      <a:prstDash val="solid"/>
                    </a:lnR>
                    <a:lnT w="12700" cmpd="sng">
                      <a:noFill/>
                      <a:prstDash val="solid"/>
                    </a:lnT>
                    <a:lnB w="12700" cap="flat" cmpd="sng" algn="ctr">
                      <a:noFill/>
                      <a:prstDash val="solid"/>
                    </a:lnB>
                    <a:noFill/>
                  </a:tcPr>
                </a:tc>
                <a:tc>
                  <a:txBody>
                    <a:bodyPr/>
                    <a:lstStyle/>
                    <a:p>
                      <a:r>
                        <a:rPr lang="en-IN" sz="2000" cap="none" spc="0">
                          <a:solidFill>
                            <a:schemeClr val="tx1"/>
                          </a:solidFill>
                        </a:rPr>
                        <a:t>Advanced </a:t>
                      </a:r>
                    </a:p>
                  </a:txBody>
                  <a:tcPr marL="132617" marR="132617" marT="132617" marB="66308">
                    <a:lnL w="12700" cmpd="sng">
                      <a:noFill/>
                      <a:prstDash val="solid"/>
                    </a:lnL>
                    <a:lnR w="12700" cmpd="sng">
                      <a:noFill/>
                      <a:prstDash val="solid"/>
                    </a:lnR>
                    <a:lnT w="12700" cmpd="sng">
                      <a:noFill/>
                      <a:prstDash val="solid"/>
                    </a:lnT>
                    <a:lnB w="12700" cap="flat" cmpd="sng" algn="ctr">
                      <a:noFill/>
                      <a:prstDash val="solid"/>
                    </a:lnB>
                    <a:noFill/>
                  </a:tcPr>
                </a:tc>
                <a:extLst>
                  <a:ext uri="{0D108BD9-81ED-4DB2-BD59-A6C34878D82A}">
                    <a16:rowId xmlns:a16="http://schemas.microsoft.com/office/drawing/2014/main" val="1490940391"/>
                  </a:ext>
                </a:extLst>
              </a:tr>
              <a:tr h="552265">
                <a:tc>
                  <a:txBody>
                    <a:bodyPr/>
                    <a:lstStyle/>
                    <a:p>
                      <a:pPr algn="ctr"/>
                      <a:r>
                        <a:rPr lang="en-IN" sz="2000" cap="none" spc="0">
                          <a:solidFill>
                            <a:schemeClr val="tx1"/>
                          </a:solidFill>
                        </a:rPr>
                        <a:t>Programming Language Used</a:t>
                      </a:r>
                    </a:p>
                  </a:txBody>
                  <a:tcPr marL="132617" marR="132617" marT="132617" marB="66308">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IN" sz="2000" cap="none" spc="0">
                          <a:solidFill>
                            <a:schemeClr val="tx1"/>
                          </a:solidFill>
                        </a:rPr>
                        <a:t>Python</a:t>
                      </a:r>
                    </a:p>
                  </a:txBody>
                  <a:tcPr marL="132617" marR="132617" marT="132617" marB="66308">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2249945733"/>
                  </a:ext>
                </a:extLst>
              </a:tr>
              <a:tr h="552265">
                <a:tc>
                  <a:txBody>
                    <a:bodyPr/>
                    <a:lstStyle/>
                    <a:p>
                      <a:pPr algn="ctr"/>
                      <a:r>
                        <a:rPr lang="en-IN" sz="2000" cap="none" spc="0">
                          <a:solidFill>
                            <a:schemeClr val="tx1"/>
                          </a:solidFill>
                        </a:rPr>
                        <a:t>Tools Used </a:t>
                      </a:r>
                    </a:p>
                  </a:txBody>
                  <a:tcPr marL="132617" marR="132617" marT="132617" marB="66308">
                    <a:lnL w="12700" cmpd="sng">
                      <a:noFill/>
                      <a:prstDash val="solid"/>
                    </a:lnL>
                    <a:lnR w="12700" cmpd="sng">
                      <a:noFill/>
                      <a:prstDash val="solid"/>
                    </a:lnR>
                    <a:lnT w="12700" cmpd="sng">
                      <a:noFill/>
                      <a:prstDash val="solid"/>
                    </a:lnT>
                    <a:lnB w="12700" cmpd="sng">
                      <a:noFill/>
                      <a:prstDash val="solid"/>
                    </a:lnB>
                    <a:noFill/>
                  </a:tcPr>
                </a:tc>
                <a:tc>
                  <a:txBody>
                    <a:bodyPr/>
                    <a:lstStyle/>
                    <a:p>
                      <a:r>
                        <a:rPr lang="en-US" sz="2000" cap="none" spc="0" dirty="0" err="1">
                          <a:solidFill>
                            <a:schemeClr val="tx1"/>
                          </a:solidFill>
                        </a:rPr>
                        <a:t>Jupyter</a:t>
                      </a:r>
                      <a:r>
                        <a:rPr lang="en-US" sz="2000" cap="none" spc="0" dirty="0">
                          <a:solidFill>
                            <a:schemeClr val="tx1"/>
                          </a:solidFill>
                        </a:rPr>
                        <a:t> Notebook, Tableau </a:t>
                      </a:r>
                      <a:endParaRPr lang="en-IN" sz="2000" cap="none" spc="0" dirty="0">
                        <a:solidFill>
                          <a:schemeClr val="tx1"/>
                        </a:solidFill>
                      </a:endParaRPr>
                    </a:p>
                  </a:txBody>
                  <a:tcPr marL="132617" marR="132617" marT="132617" marB="66308">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163283778"/>
                  </a:ext>
                </a:extLst>
              </a:tr>
            </a:tbl>
          </a:graphicData>
        </a:graphic>
      </p:graphicFrame>
    </p:spTree>
    <p:extLst>
      <p:ext uri="{BB962C8B-B14F-4D97-AF65-F5344CB8AC3E}">
        <p14:creationId xmlns:p14="http://schemas.microsoft.com/office/powerpoint/2010/main" val="40953777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3D17B-40C3-0BE8-470A-BC7D58C988C3}"/>
              </a:ext>
            </a:extLst>
          </p:cNvPr>
          <p:cNvSpPr>
            <a:spLocks noGrp="1"/>
          </p:cNvSpPr>
          <p:nvPr>
            <p:ph type="title"/>
          </p:nvPr>
        </p:nvSpPr>
        <p:spPr>
          <a:xfrm>
            <a:off x="632356" y="391047"/>
            <a:ext cx="4454652" cy="481311"/>
          </a:xfrm>
        </p:spPr>
        <p:txBody>
          <a:bodyPr>
            <a:normAutofit fontScale="90000"/>
          </a:bodyPr>
          <a:lstStyle/>
          <a:p>
            <a:r>
              <a:rPr lang="en-IN" dirty="0">
                <a:solidFill>
                  <a:srgbClr val="00B050"/>
                </a:solidFill>
                <a:latin typeface="Arial Rounded MT Bold" panose="020F0704030504030204" pitchFamily="34" charset="0"/>
              </a:rPr>
              <a:t>Q &amp; A </a:t>
            </a:r>
          </a:p>
        </p:txBody>
      </p:sp>
      <p:sp>
        <p:nvSpPr>
          <p:cNvPr id="3" name="Content Placeholder 2">
            <a:extLst>
              <a:ext uri="{FF2B5EF4-FFF2-40B4-BE49-F238E27FC236}">
                <a16:creationId xmlns:a16="http://schemas.microsoft.com/office/drawing/2014/main" id="{F2E0259C-997D-0F8F-ADE7-FC0937CDE2AD}"/>
              </a:ext>
            </a:extLst>
          </p:cNvPr>
          <p:cNvSpPr>
            <a:spLocks noGrp="1"/>
          </p:cNvSpPr>
          <p:nvPr>
            <p:ph idx="1"/>
          </p:nvPr>
        </p:nvSpPr>
        <p:spPr>
          <a:xfrm>
            <a:off x="273268" y="968188"/>
            <a:ext cx="11918731" cy="5719482"/>
          </a:xfrm>
        </p:spPr>
        <p:txBody>
          <a:bodyPr>
            <a:noAutofit/>
          </a:bodyPr>
          <a:lstStyle/>
          <a:p>
            <a:pPr marL="0" indent="0">
              <a:lnSpc>
                <a:spcPct val="150000"/>
              </a:lnSpc>
              <a:buNone/>
            </a:pPr>
            <a:r>
              <a:rPr lang="en-US" sz="1800" b="1" dirty="0">
                <a:solidFill>
                  <a:srgbClr val="FFFF00"/>
                </a:solidFill>
                <a:latin typeface="Verdana" panose="020B0604030504040204" pitchFamily="34" charset="0"/>
                <a:ea typeface="Verdana" panose="020B0604030504040204" pitchFamily="34" charset="0"/>
              </a:rPr>
              <a:t>Q1) What’s the source of data?</a:t>
            </a:r>
          </a:p>
          <a:p>
            <a:pPr marL="0" indent="0">
              <a:lnSpc>
                <a:spcPct val="150000"/>
              </a:lnSpc>
              <a:buNone/>
            </a:pPr>
            <a:r>
              <a:rPr lang="en-US" sz="1800" dirty="0">
                <a:latin typeface="Verdana" panose="020B0604030504040204" pitchFamily="34" charset="0"/>
                <a:ea typeface="Verdana" panose="020B0604030504040204" pitchFamily="34" charset="0"/>
              </a:rPr>
              <a:t>Ans) The Dataset was taken from iNeuron’s Provided Project Description Document. </a:t>
            </a:r>
            <a:r>
              <a:rPr lang="en-US" dirty="0">
                <a:latin typeface="Verdana" panose="020B0604030504040204" pitchFamily="34" charset="0"/>
                <a:ea typeface="Verdana" panose="020B0604030504040204" pitchFamily="34" charset="0"/>
                <a:hlinkClick r:id="rId2"/>
              </a:rPr>
              <a:t>https://drive.google.com/drive/folders/1FkmFVL8wlJmQWP1z52TD8PlhOJhitTyI?usp=s</a:t>
            </a:r>
            <a:endParaRPr lang="en-US" dirty="0">
              <a:latin typeface="Verdana" panose="020B0604030504040204" pitchFamily="34" charset="0"/>
              <a:ea typeface="Verdana" panose="020B0604030504040204" pitchFamily="34" charset="0"/>
            </a:endParaRPr>
          </a:p>
          <a:p>
            <a:pPr marL="0" indent="0">
              <a:lnSpc>
                <a:spcPct val="150000"/>
              </a:lnSpc>
              <a:buNone/>
            </a:pPr>
            <a:r>
              <a:rPr lang="en-US" sz="1800" b="1" dirty="0">
                <a:solidFill>
                  <a:srgbClr val="FFFF00"/>
                </a:solidFill>
                <a:latin typeface="Verdana" panose="020B0604030504040204" pitchFamily="34" charset="0"/>
                <a:ea typeface="Verdana" panose="020B0604030504040204" pitchFamily="34" charset="0"/>
              </a:rPr>
              <a:t>Q2) What was the type of data?</a:t>
            </a:r>
          </a:p>
          <a:p>
            <a:pPr marL="0" indent="0">
              <a:lnSpc>
                <a:spcPct val="150000"/>
              </a:lnSpc>
              <a:buNone/>
            </a:pPr>
            <a:r>
              <a:rPr lang="en-US" sz="1800" dirty="0">
                <a:latin typeface="Verdana" panose="020B0604030504040204" pitchFamily="34" charset="0"/>
                <a:ea typeface="Verdana" panose="020B0604030504040204" pitchFamily="34" charset="0"/>
              </a:rPr>
              <a:t> Ans) The data was the combination of numerical and Categorical values.</a:t>
            </a:r>
          </a:p>
          <a:p>
            <a:pPr marL="0" indent="0">
              <a:lnSpc>
                <a:spcPct val="150000"/>
              </a:lnSpc>
              <a:buNone/>
            </a:pPr>
            <a:r>
              <a:rPr lang="en-US" sz="1800" dirty="0">
                <a:latin typeface="Verdana" panose="020B0604030504040204" pitchFamily="34" charset="0"/>
                <a:ea typeface="Verdana" panose="020B0604030504040204" pitchFamily="34" charset="0"/>
              </a:rPr>
              <a:t> </a:t>
            </a:r>
            <a:r>
              <a:rPr lang="en-US" sz="1800" b="1" dirty="0">
                <a:solidFill>
                  <a:srgbClr val="FFFF00"/>
                </a:solidFill>
                <a:latin typeface="Verdana" panose="020B0604030504040204" pitchFamily="34" charset="0"/>
                <a:ea typeface="Verdana" panose="020B0604030504040204" pitchFamily="34" charset="0"/>
              </a:rPr>
              <a:t>Q 3) What’s the complete flow you followed in this Project?</a:t>
            </a:r>
          </a:p>
          <a:p>
            <a:pPr marL="0" indent="0">
              <a:lnSpc>
                <a:spcPct val="150000"/>
              </a:lnSpc>
              <a:buNone/>
            </a:pPr>
            <a:r>
              <a:rPr lang="en-US" sz="1800" dirty="0">
                <a:latin typeface="Verdana" panose="020B0604030504040204" pitchFamily="34" charset="0"/>
                <a:ea typeface="Verdana" panose="020B0604030504040204" pitchFamily="34" charset="0"/>
              </a:rPr>
              <a:t> Ans) Refer slide 5th for better Understanding</a:t>
            </a:r>
          </a:p>
          <a:p>
            <a:pPr marL="0" indent="0">
              <a:lnSpc>
                <a:spcPct val="150000"/>
              </a:lnSpc>
              <a:buNone/>
            </a:pPr>
            <a:r>
              <a:rPr lang="en-US" sz="1800" dirty="0">
                <a:latin typeface="Verdana" panose="020B0604030504040204" pitchFamily="34" charset="0"/>
                <a:ea typeface="Verdana" panose="020B0604030504040204" pitchFamily="34" charset="0"/>
              </a:rPr>
              <a:t> </a:t>
            </a:r>
            <a:r>
              <a:rPr lang="en-US" sz="1800" b="1" dirty="0">
                <a:solidFill>
                  <a:srgbClr val="FFFF00"/>
                </a:solidFill>
                <a:latin typeface="Verdana" panose="020B0604030504040204" pitchFamily="34" charset="0"/>
                <a:ea typeface="Verdana" panose="020B0604030504040204" pitchFamily="34" charset="0"/>
              </a:rPr>
              <a:t>Q4) What techniques were you using for data?</a:t>
            </a:r>
          </a:p>
          <a:p>
            <a:pPr marL="0" indent="0">
              <a:lnSpc>
                <a:spcPct val="150000"/>
              </a:lnSpc>
              <a:buNone/>
            </a:pPr>
            <a:r>
              <a:rPr lang="en-US" sz="1800" dirty="0">
                <a:latin typeface="Verdana" panose="020B0604030504040204" pitchFamily="34" charset="0"/>
                <a:ea typeface="Verdana" panose="020B0604030504040204" pitchFamily="34" charset="0"/>
              </a:rPr>
              <a:t> Ans) - Removing unwanted attributes</a:t>
            </a:r>
          </a:p>
          <a:p>
            <a:pPr marL="0" indent="0">
              <a:lnSpc>
                <a:spcPct val="150000"/>
              </a:lnSpc>
              <a:buNone/>
            </a:pPr>
            <a:r>
              <a:rPr lang="en-US" sz="1800" dirty="0">
                <a:latin typeface="Verdana" panose="020B0604030504040204" pitchFamily="34" charset="0"/>
                <a:ea typeface="Verdana" panose="020B0604030504040204" pitchFamily="34" charset="0"/>
              </a:rPr>
              <a:t>        - Univariate and Bivariate Analysis</a:t>
            </a:r>
          </a:p>
          <a:p>
            <a:pPr marL="0" indent="0">
              <a:lnSpc>
                <a:spcPct val="150000"/>
              </a:lnSpc>
              <a:buNone/>
            </a:pPr>
            <a:r>
              <a:rPr lang="en-US" sz="1800" dirty="0">
                <a:latin typeface="Verdana" panose="020B0604030504040204" pitchFamily="34" charset="0"/>
                <a:ea typeface="Verdana" panose="020B0604030504040204" pitchFamily="34" charset="0"/>
              </a:rPr>
              <a:t>        -</a:t>
            </a:r>
            <a:r>
              <a:rPr lang="en-US" dirty="0">
                <a:latin typeface="Verdana" panose="020B0604030504040204" pitchFamily="34" charset="0"/>
                <a:ea typeface="Verdana" panose="020B0604030504040204" pitchFamily="34" charset="0"/>
              </a:rPr>
              <a:t> Adding necessary attributes</a:t>
            </a:r>
            <a:endParaRPr lang="en-US" sz="1800" dirty="0">
              <a:latin typeface="Verdana" panose="020B0604030504040204" pitchFamily="34" charset="0"/>
              <a:ea typeface="Verdana" panose="020B0604030504040204" pitchFamily="34" charset="0"/>
            </a:endParaRPr>
          </a:p>
          <a:p>
            <a:pPr marL="0" indent="0">
              <a:lnSpc>
                <a:spcPct val="150000"/>
              </a:lnSpc>
              <a:buNone/>
            </a:pPr>
            <a:r>
              <a:rPr lang="en-US" sz="1800" dirty="0">
                <a:latin typeface="Verdana" panose="020B0604030504040204" pitchFamily="34" charset="0"/>
                <a:ea typeface="Verdana" panose="020B0604030504040204" pitchFamily="34" charset="0"/>
              </a:rPr>
              <a:t>   </a:t>
            </a:r>
            <a:endParaRPr lang="en-IN" sz="180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16511116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BD3ECF8-4AA0-BF76-F655-A0C1C8032259}"/>
              </a:ext>
            </a:extLst>
          </p:cNvPr>
          <p:cNvSpPr>
            <a:spLocks noGrp="1"/>
          </p:cNvSpPr>
          <p:nvPr>
            <p:ph idx="1"/>
          </p:nvPr>
        </p:nvSpPr>
        <p:spPr>
          <a:xfrm>
            <a:off x="557048" y="399393"/>
            <a:ext cx="11634951" cy="6148552"/>
          </a:xfrm>
        </p:spPr>
        <p:txBody>
          <a:bodyPr/>
          <a:lstStyle/>
          <a:p>
            <a:pPr marL="0" indent="0">
              <a:lnSpc>
                <a:spcPct val="150000"/>
              </a:lnSpc>
              <a:buNone/>
            </a:pPr>
            <a:r>
              <a:rPr lang="en-US" sz="2000" dirty="0">
                <a:latin typeface="Verdana" panose="020B0604030504040204" pitchFamily="34" charset="0"/>
                <a:ea typeface="Verdana" panose="020B0604030504040204" pitchFamily="34" charset="0"/>
              </a:rPr>
              <a:t>     -Cleaning data and imputing if null values are present.</a:t>
            </a:r>
          </a:p>
          <a:p>
            <a:pPr marL="0" indent="0">
              <a:lnSpc>
                <a:spcPct val="150000"/>
              </a:lnSpc>
              <a:buNone/>
            </a:pPr>
            <a:r>
              <a:rPr lang="en-US" sz="2000" dirty="0">
                <a:latin typeface="Verdana" panose="020B0604030504040204" pitchFamily="34" charset="0"/>
                <a:ea typeface="Verdana" panose="020B0604030504040204" pitchFamily="34" charset="0"/>
              </a:rPr>
              <a:t>     -Converting Mixed Date time formats into Pandas date type.</a:t>
            </a:r>
          </a:p>
          <a:p>
            <a:pPr marL="0" indent="0">
              <a:lnSpc>
                <a:spcPct val="150000"/>
              </a:lnSpc>
              <a:buNone/>
            </a:pPr>
            <a:r>
              <a:rPr lang="en-US" dirty="0">
                <a:solidFill>
                  <a:srgbClr val="FFFF00"/>
                </a:solidFill>
                <a:latin typeface="Verdana" panose="020B0604030504040204" pitchFamily="34" charset="0"/>
                <a:ea typeface="Verdana" panose="020B0604030504040204" pitchFamily="34" charset="0"/>
              </a:rPr>
              <a:t>Q 6) What were the libraries that you used in Python?</a:t>
            </a:r>
          </a:p>
          <a:p>
            <a:pPr marL="0" indent="0">
              <a:lnSpc>
                <a:spcPct val="150000"/>
              </a:lnSpc>
              <a:buNone/>
            </a:pPr>
            <a:r>
              <a:rPr lang="en-US" dirty="0">
                <a:latin typeface="Verdana" panose="020B0604030504040204" pitchFamily="34" charset="0"/>
                <a:ea typeface="Verdana" panose="020B0604030504040204" pitchFamily="34" charset="0"/>
              </a:rPr>
              <a:t> Ans) I used Pandas, NumPy and Matplotlib and Seaborn libraries in Pandas</a:t>
            </a:r>
            <a:endParaRPr lang="en-IN" sz="2000" dirty="0">
              <a:latin typeface="Verdana" panose="020B0604030504040204" pitchFamily="34" charset="0"/>
              <a:ea typeface="Verdana" panose="020B0604030504040204" pitchFamily="34" charset="0"/>
            </a:endParaRPr>
          </a:p>
          <a:p>
            <a:pPr marL="0" indent="0">
              <a:buNone/>
            </a:pPr>
            <a:endParaRPr lang="en-IN" dirty="0"/>
          </a:p>
        </p:txBody>
      </p:sp>
    </p:spTree>
    <p:extLst>
      <p:ext uri="{BB962C8B-B14F-4D97-AF65-F5344CB8AC3E}">
        <p14:creationId xmlns:p14="http://schemas.microsoft.com/office/powerpoint/2010/main" val="22374137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49453-A3D8-8696-7E5C-963A24B57D75}"/>
              </a:ext>
            </a:extLst>
          </p:cNvPr>
          <p:cNvSpPr>
            <a:spLocks noGrp="1"/>
          </p:cNvSpPr>
          <p:nvPr>
            <p:ph type="title"/>
          </p:nvPr>
        </p:nvSpPr>
        <p:spPr>
          <a:xfrm>
            <a:off x="1066800" y="642594"/>
            <a:ext cx="10058400" cy="1371600"/>
          </a:xfrm>
        </p:spPr>
        <p:txBody>
          <a:bodyPr>
            <a:normAutofit/>
          </a:bodyPr>
          <a:lstStyle/>
          <a:p>
            <a:pPr algn="ctr"/>
            <a:r>
              <a:rPr lang="en-IN">
                <a:latin typeface="Arial Rounded MT Bold" panose="020F0704030504030204" pitchFamily="34" charset="0"/>
              </a:rPr>
              <a:t>OBJECTIVE</a:t>
            </a:r>
          </a:p>
        </p:txBody>
      </p:sp>
      <p:graphicFrame>
        <p:nvGraphicFramePr>
          <p:cNvPr id="5" name="Content Placeholder 2">
            <a:extLst>
              <a:ext uri="{FF2B5EF4-FFF2-40B4-BE49-F238E27FC236}">
                <a16:creationId xmlns:a16="http://schemas.microsoft.com/office/drawing/2014/main" id="{8304BB18-BF83-03C7-5288-CDFF24AA4CDB}"/>
              </a:ext>
            </a:extLst>
          </p:cNvPr>
          <p:cNvGraphicFramePr>
            <a:graphicFrameLocks noGrp="1"/>
          </p:cNvGraphicFramePr>
          <p:nvPr>
            <p:ph idx="1"/>
            <p:extLst>
              <p:ext uri="{D42A27DB-BD31-4B8C-83A1-F6EECF244321}">
                <p14:modId xmlns:p14="http://schemas.microsoft.com/office/powerpoint/2010/main" val="2534555479"/>
              </p:ext>
            </p:extLst>
          </p:nvPr>
        </p:nvGraphicFramePr>
        <p:xfrm>
          <a:off x="1066800" y="2310063"/>
          <a:ext cx="10058400" cy="37256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92850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455F7F3-3A58-4BBB-95C7-CF706F9FFA1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AE3D314-6F93-4D91-8C0F-E92657F465C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bg2"/>
          </a:solidFill>
          <a:ln w="6350" cap="flat" cmpd="sng" algn="ctr">
            <a:noFill/>
            <a:prstDash val="solid"/>
          </a:ln>
          <a:effectLst>
            <a:softEdge rad="0"/>
          </a:effectLst>
        </p:spPr>
      </p:sp>
      <p:sp>
        <p:nvSpPr>
          <p:cNvPr id="2" name="Title 1">
            <a:extLst>
              <a:ext uri="{FF2B5EF4-FFF2-40B4-BE49-F238E27FC236}">
                <a16:creationId xmlns:a16="http://schemas.microsoft.com/office/drawing/2014/main" id="{4F23C633-98D2-D4DA-CB64-FA4A52B1B4F1}"/>
              </a:ext>
            </a:extLst>
          </p:cNvPr>
          <p:cNvSpPr>
            <a:spLocks noGrp="1"/>
          </p:cNvSpPr>
          <p:nvPr>
            <p:ph type="title"/>
          </p:nvPr>
        </p:nvSpPr>
        <p:spPr>
          <a:xfrm>
            <a:off x="573409" y="559477"/>
            <a:ext cx="3765200" cy="5709931"/>
          </a:xfrm>
        </p:spPr>
        <p:txBody>
          <a:bodyPr>
            <a:normAutofit/>
          </a:bodyPr>
          <a:lstStyle/>
          <a:p>
            <a:pPr algn="ctr"/>
            <a:r>
              <a:rPr lang="en-IN" sz="4400">
                <a:latin typeface="Arial Rounded MT Bold" panose="020F0704030504030204" pitchFamily="34" charset="0"/>
              </a:rPr>
              <a:t>PROBLEM STATEMENT </a:t>
            </a:r>
          </a:p>
        </p:txBody>
      </p:sp>
      <p:graphicFrame>
        <p:nvGraphicFramePr>
          <p:cNvPr id="5" name="Content Placeholder 2">
            <a:extLst>
              <a:ext uri="{FF2B5EF4-FFF2-40B4-BE49-F238E27FC236}">
                <a16:creationId xmlns:a16="http://schemas.microsoft.com/office/drawing/2014/main" id="{CFA4A586-AFF3-D153-875E-C9F81608E3D9}"/>
              </a:ext>
            </a:extLst>
          </p:cNvPr>
          <p:cNvGraphicFramePr>
            <a:graphicFrameLocks noGrp="1"/>
          </p:cNvGraphicFramePr>
          <p:nvPr>
            <p:ph idx="1"/>
            <p:extLst>
              <p:ext uri="{D42A27DB-BD31-4B8C-83A1-F6EECF244321}">
                <p14:modId xmlns:p14="http://schemas.microsoft.com/office/powerpoint/2010/main" val="2611434965"/>
              </p:ext>
            </p:extLst>
          </p:nvPr>
        </p:nvGraphicFramePr>
        <p:xfrm>
          <a:off x="5478124" y="800947"/>
          <a:ext cx="5906181" cy="52307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54653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35773-9C26-F27A-7F9D-65A66C9FD984}"/>
              </a:ext>
            </a:extLst>
          </p:cNvPr>
          <p:cNvSpPr>
            <a:spLocks noGrp="1"/>
          </p:cNvSpPr>
          <p:nvPr>
            <p:ph type="title"/>
          </p:nvPr>
        </p:nvSpPr>
        <p:spPr/>
        <p:txBody>
          <a:bodyPr/>
          <a:lstStyle/>
          <a:p>
            <a:pPr algn="ctr"/>
            <a:r>
              <a:rPr lang="en-US" b="1" dirty="0"/>
              <a:t>Architecture</a:t>
            </a:r>
          </a:p>
        </p:txBody>
      </p:sp>
      <p:pic>
        <p:nvPicPr>
          <p:cNvPr id="4" name="Content Placeholder 6">
            <a:extLst>
              <a:ext uri="{FF2B5EF4-FFF2-40B4-BE49-F238E27FC236}">
                <a16:creationId xmlns:a16="http://schemas.microsoft.com/office/drawing/2014/main" id="{8BB12B6D-DCB6-0DF6-9355-EA4F0BCB0B76}"/>
              </a:ext>
            </a:extLst>
          </p:cNvPr>
          <p:cNvPicPr>
            <a:picLocks noGrp="1" noChangeAspect="1"/>
          </p:cNvPicPr>
          <p:nvPr>
            <p:ph idx="1"/>
          </p:nvPr>
        </p:nvPicPr>
        <p:blipFill>
          <a:blip r:embed="rId2"/>
          <a:stretch>
            <a:fillRect/>
          </a:stretch>
        </p:blipFill>
        <p:spPr>
          <a:xfrm>
            <a:off x="1066800" y="2116809"/>
            <a:ext cx="10058400" cy="3905495"/>
          </a:xfrm>
          <a:prstGeom prst="rect">
            <a:avLst/>
          </a:prstGeom>
        </p:spPr>
      </p:pic>
    </p:spTree>
    <p:extLst>
      <p:ext uri="{BB962C8B-B14F-4D97-AF65-F5344CB8AC3E}">
        <p14:creationId xmlns:p14="http://schemas.microsoft.com/office/powerpoint/2010/main" val="4491158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762C7-25E3-FEE9-56F3-F9F919FBC4C5}"/>
              </a:ext>
            </a:extLst>
          </p:cNvPr>
          <p:cNvSpPr>
            <a:spLocks noGrp="1"/>
          </p:cNvSpPr>
          <p:nvPr>
            <p:ph type="title"/>
          </p:nvPr>
        </p:nvSpPr>
        <p:spPr>
          <a:xfrm>
            <a:off x="1738449" y="495449"/>
            <a:ext cx="8907516" cy="648324"/>
          </a:xfrm>
        </p:spPr>
        <p:txBody>
          <a:bodyPr>
            <a:normAutofit fontScale="90000"/>
          </a:bodyPr>
          <a:lstStyle/>
          <a:p>
            <a:r>
              <a:rPr lang="en-IN" dirty="0">
                <a:solidFill>
                  <a:schemeClr val="tx1"/>
                </a:solidFill>
                <a:latin typeface="Arial Rounded MT Bold" panose="020F0704030504030204" pitchFamily="34" charset="0"/>
              </a:rPr>
              <a:t>DATASET INFORMATION</a:t>
            </a:r>
          </a:p>
        </p:txBody>
      </p:sp>
      <p:graphicFrame>
        <p:nvGraphicFramePr>
          <p:cNvPr id="5" name="Content Placeholder 2">
            <a:extLst>
              <a:ext uri="{FF2B5EF4-FFF2-40B4-BE49-F238E27FC236}">
                <a16:creationId xmlns:a16="http://schemas.microsoft.com/office/drawing/2014/main" id="{BC28FF84-9E92-6CB3-BFCF-50809EA57773}"/>
              </a:ext>
            </a:extLst>
          </p:cNvPr>
          <p:cNvGraphicFramePr>
            <a:graphicFrameLocks noGrp="1"/>
          </p:cNvGraphicFramePr>
          <p:nvPr>
            <p:ph idx="1"/>
            <p:extLst>
              <p:ext uri="{D42A27DB-BD31-4B8C-83A1-F6EECF244321}">
                <p14:modId xmlns:p14="http://schemas.microsoft.com/office/powerpoint/2010/main" val="3984733755"/>
              </p:ext>
            </p:extLst>
          </p:nvPr>
        </p:nvGraphicFramePr>
        <p:xfrm>
          <a:off x="645132" y="1290918"/>
          <a:ext cx="11094150" cy="5257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555950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0C9FEB1-1A95-16E0-D34B-BED4E1BE3DB3}"/>
              </a:ext>
            </a:extLst>
          </p:cNvPr>
          <p:cNvSpPr>
            <a:spLocks noGrp="1"/>
          </p:cNvSpPr>
          <p:nvPr>
            <p:ph idx="1"/>
          </p:nvPr>
        </p:nvSpPr>
        <p:spPr>
          <a:xfrm>
            <a:off x="422031" y="1097280"/>
            <a:ext cx="11276910" cy="5451437"/>
          </a:xfrm>
        </p:spPr>
        <p:txBody>
          <a:bodyPr>
            <a:normAutofit fontScale="85000" lnSpcReduction="20000"/>
          </a:bodyPr>
          <a:lstStyle/>
          <a:p>
            <a:pPr marL="0" indent="0">
              <a:buNone/>
            </a:pPr>
            <a:r>
              <a:rPr lang="en-IN" dirty="0"/>
              <a:t>Following insights can be helpful to improve the sales of the company:</a:t>
            </a:r>
          </a:p>
          <a:p>
            <a:pPr>
              <a:buFont typeface="Arial" panose="020B0604020202020204" pitchFamily="34" charset="0"/>
              <a:buChar char="•"/>
            </a:pPr>
            <a:r>
              <a:rPr lang="en-IN" dirty="0">
                <a:solidFill>
                  <a:srgbClr val="00B050"/>
                </a:solidFill>
              </a:rPr>
              <a:t>Unit Price  </a:t>
            </a:r>
            <a:r>
              <a:rPr lang="en-IN" dirty="0"/>
              <a:t>- Most of the unit price is within 180 dollars value as shown by the median value. The maximum unit price can be seen 668.27  and there is not any outliers as can be seen from the box plot.</a:t>
            </a:r>
          </a:p>
          <a:p>
            <a:pPr>
              <a:buFont typeface="Arial" panose="020B0604020202020204" pitchFamily="34" charset="0"/>
              <a:buChar char="•"/>
            </a:pPr>
            <a:endParaRPr lang="en-IN" dirty="0"/>
          </a:p>
          <a:p>
            <a:pPr>
              <a:buFont typeface="Arial" panose="020B0604020202020204" pitchFamily="34" charset="0"/>
              <a:buChar char="•"/>
            </a:pPr>
            <a:r>
              <a:rPr lang="en-IN" dirty="0">
                <a:solidFill>
                  <a:srgbClr val="00B050"/>
                </a:solidFill>
              </a:rPr>
              <a:t>Unit Cost </a:t>
            </a:r>
            <a:r>
              <a:rPr lang="en-IN" dirty="0"/>
              <a:t>- Most of the unit cost is within 107 dollars as is shown by the median value. From box plots we can see here again we do not have any outliers, the maximum unit cost we have is around 525 dollars.</a:t>
            </a:r>
          </a:p>
          <a:p>
            <a:pPr>
              <a:buFont typeface="Arial" panose="020B0604020202020204" pitchFamily="34" charset="0"/>
              <a:buChar char="•"/>
            </a:pPr>
            <a:endParaRPr lang="en-IN" dirty="0"/>
          </a:p>
          <a:p>
            <a:pPr>
              <a:buFont typeface="Arial" panose="020B0604020202020204" pitchFamily="34" charset="0"/>
              <a:buChar char="•"/>
            </a:pPr>
            <a:r>
              <a:rPr lang="en-IN" dirty="0">
                <a:solidFill>
                  <a:srgbClr val="00B050"/>
                </a:solidFill>
              </a:rPr>
              <a:t>Total Profit - </a:t>
            </a:r>
          </a:p>
          <a:p>
            <a:pPr marL="0" indent="0">
              <a:buNone/>
            </a:pPr>
            <a:endParaRPr lang="en-IN" dirty="0"/>
          </a:p>
          <a:p>
            <a:pPr marL="0" indent="0">
              <a:buNone/>
            </a:pPr>
            <a:r>
              <a:rPr lang="en-IN" dirty="0"/>
              <a:t>                Most of the Total Profit values is within 2.9e+05 dollars as is shown by the median value. </a:t>
            </a:r>
          </a:p>
          <a:p>
            <a:pPr marL="0" indent="0">
              <a:buNone/>
            </a:pPr>
            <a:r>
              <a:rPr lang="en-IN" dirty="0"/>
              <a:t>       </a:t>
            </a:r>
          </a:p>
          <a:p>
            <a:pPr marL="0" indent="0">
              <a:buNone/>
            </a:pPr>
            <a:r>
              <a:rPr lang="en-IN" dirty="0"/>
              <a:t>                 From the box plot we can see we have more than 3 outliers for this column</a:t>
            </a:r>
          </a:p>
          <a:p>
            <a:pPr marL="0" indent="0">
              <a:buNone/>
            </a:pPr>
            <a:r>
              <a:rPr lang="en-IN" dirty="0"/>
              <a:t>           </a:t>
            </a:r>
          </a:p>
          <a:p>
            <a:pPr marL="0" indent="0">
              <a:buNone/>
            </a:pPr>
            <a:r>
              <a:rPr lang="en-IN" dirty="0"/>
              <a:t>                 Maximum total profit appears in months Feb and Nov , and least in Mar and Aug</a:t>
            </a:r>
          </a:p>
          <a:p>
            <a:pPr marL="0" indent="0">
              <a:buNone/>
            </a:pPr>
            <a:r>
              <a:rPr lang="en-IN" dirty="0"/>
              <a:t>                </a:t>
            </a:r>
          </a:p>
          <a:p>
            <a:pPr marL="0" indent="0">
              <a:buNone/>
            </a:pPr>
            <a:r>
              <a:rPr lang="en-IN" dirty="0"/>
              <a:t>                 Also, the total profit is maximum for year 2012 and least in 2011</a:t>
            </a:r>
          </a:p>
          <a:p>
            <a:pPr marL="0" indent="0">
              <a:buNone/>
            </a:pPr>
            <a:r>
              <a:rPr lang="en-IN" dirty="0"/>
              <a:t>                    </a:t>
            </a:r>
          </a:p>
          <a:p>
            <a:pPr marL="0" indent="0">
              <a:buNone/>
            </a:pPr>
            <a:r>
              <a:rPr lang="en-IN" dirty="0"/>
              <a:t>                 And maximum profit is obtained from cosmetics and minimum with food items such as Fruits, beverages and meat.</a:t>
            </a:r>
          </a:p>
          <a:p>
            <a:pPr marL="0" indent="0">
              <a:buNone/>
            </a:pPr>
            <a:endParaRPr lang="en-IN" dirty="0"/>
          </a:p>
          <a:p>
            <a:pPr marL="0" indent="0">
              <a:buNone/>
            </a:pPr>
            <a:endParaRPr lang="en-IN" dirty="0"/>
          </a:p>
          <a:p>
            <a:pPr marL="0" indent="0">
              <a:buNone/>
            </a:pPr>
            <a:endParaRPr lang="en-IN" dirty="0"/>
          </a:p>
        </p:txBody>
      </p:sp>
      <p:sp>
        <p:nvSpPr>
          <p:cNvPr id="2" name="TextBox 1">
            <a:extLst>
              <a:ext uri="{FF2B5EF4-FFF2-40B4-BE49-F238E27FC236}">
                <a16:creationId xmlns:a16="http://schemas.microsoft.com/office/drawing/2014/main" id="{9926A0B5-ADB3-2248-E472-A5FBF5CCF9B7}"/>
              </a:ext>
            </a:extLst>
          </p:cNvPr>
          <p:cNvSpPr txBox="1"/>
          <p:nvPr/>
        </p:nvSpPr>
        <p:spPr>
          <a:xfrm>
            <a:off x="3341320" y="437877"/>
            <a:ext cx="4389343" cy="861774"/>
          </a:xfrm>
          <a:prstGeom prst="rect">
            <a:avLst/>
          </a:prstGeom>
          <a:noFill/>
        </p:spPr>
        <p:txBody>
          <a:bodyPr wrap="none" rtlCol="0">
            <a:spAutoFit/>
          </a:bodyPr>
          <a:lstStyle/>
          <a:p>
            <a:r>
              <a:rPr lang="en-US" sz="3200" dirty="0">
                <a:latin typeface="Arial Rounded MT Bold" panose="020F0704030504030204" pitchFamily="34" charset="0"/>
              </a:rPr>
              <a:t>Detailed Description:</a:t>
            </a:r>
          </a:p>
          <a:p>
            <a:endParaRPr lang="en-US" dirty="0"/>
          </a:p>
        </p:txBody>
      </p:sp>
    </p:spTree>
    <p:extLst>
      <p:ext uri="{BB962C8B-B14F-4D97-AF65-F5344CB8AC3E}">
        <p14:creationId xmlns:p14="http://schemas.microsoft.com/office/powerpoint/2010/main" val="36568080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FBE7C63-C265-B423-1B5B-0CB319E020A0}"/>
              </a:ext>
            </a:extLst>
          </p:cNvPr>
          <p:cNvSpPr>
            <a:spLocks noGrp="1"/>
          </p:cNvSpPr>
          <p:nvPr>
            <p:ph idx="1"/>
          </p:nvPr>
        </p:nvSpPr>
        <p:spPr>
          <a:xfrm>
            <a:off x="457200" y="497542"/>
            <a:ext cx="9592653" cy="5750858"/>
          </a:xfrm>
        </p:spPr>
        <p:txBody>
          <a:bodyPr>
            <a:normAutofit/>
          </a:bodyPr>
          <a:lstStyle/>
          <a:p>
            <a:pPr>
              <a:buFont typeface="Arial" panose="020B0604020202020204" pitchFamily="34" charset="0"/>
              <a:buChar char="•"/>
            </a:pPr>
            <a:r>
              <a:rPr lang="en-IN" dirty="0">
                <a:solidFill>
                  <a:srgbClr val="00B050"/>
                </a:solidFill>
              </a:rPr>
              <a:t>Units Sold - </a:t>
            </a:r>
            <a:endParaRPr lang="en-IN" dirty="0"/>
          </a:p>
          <a:p>
            <a:pPr marL="0" indent="0">
              <a:buNone/>
            </a:pPr>
            <a:r>
              <a:rPr lang="en-IN" dirty="0"/>
              <a:t>               Most of the units Sold lies within 5383 units as can be seen from the median value. From box plots we can say again here we do not have any outliers, the maximum Units Sold is 9925 units and minimum we have is 124 units.</a:t>
            </a:r>
          </a:p>
          <a:p>
            <a:pPr marL="0" indent="0">
              <a:buNone/>
            </a:pPr>
            <a:r>
              <a:rPr lang="en-IN" dirty="0"/>
              <a:t>            We can see highest units sold are in Jul month followed by Feb, and least in Aug, March and Dec</a:t>
            </a:r>
          </a:p>
          <a:p>
            <a:pPr marL="0" indent="0">
              <a:buNone/>
            </a:pPr>
            <a:r>
              <a:rPr lang="en-IN" dirty="0"/>
              <a:t>            Maximum units were sold at year 2012 and next at year 2014</a:t>
            </a:r>
          </a:p>
          <a:p>
            <a:pPr marL="0" indent="0">
              <a:buNone/>
            </a:pPr>
            <a:r>
              <a:rPr lang="en-IN" dirty="0"/>
              <a:t>            Clothes and Cosmetics have the maximum units sold, meat is minimum</a:t>
            </a:r>
          </a:p>
          <a:p>
            <a:endParaRPr lang="en-IN" dirty="0"/>
          </a:p>
          <a:p>
            <a:endParaRPr lang="en-IN" dirty="0"/>
          </a:p>
          <a:p>
            <a:pPr>
              <a:buFont typeface="Arial" panose="020B0604020202020204" pitchFamily="34" charset="0"/>
              <a:buChar char="•"/>
            </a:pPr>
            <a:r>
              <a:rPr lang="en-IN" dirty="0">
                <a:solidFill>
                  <a:srgbClr val="00B050"/>
                </a:solidFill>
              </a:rPr>
              <a:t>Shipping Duration - </a:t>
            </a:r>
            <a:r>
              <a:rPr lang="en-IN" dirty="0"/>
              <a:t>Most of the values in shipping duration is within 24 days as is shown by the median value and also the deviation or spread of data is lesser. Clearly, we do not have any outliers here, the maximum and minimum values are 50 and 0 days.</a:t>
            </a:r>
          </a:p>
          <a:p>
            <a:endParaRPr lang="en-IN" dirty="0"/>
          </a:p>
          <a:p>
            <a:endParaRPr lang="en-IN" dirty="0"/>
          </a:p>
        </p:txBody>
      </p:sp>
    </p:spTree>
    <p:extLst>
      <p:ext uri="{BB962C8B-B14F-4D97-AF65-F5344CB8AC3E}">
        <p14:creationId xmlns:p14="http://schemas.microsoft.com/office/powerpoint/2010/main" val="31682157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EB048D8-B651-9625-31C9-27CAC0044EC8}"/>
              </a:ext>
            </a:extLst>
          </p:cNvPr>
          <p:cNvSpPr>
            <a:spLocks noGrp="1"/>
          </p:cNvSpPr>
          <p:nvPr>
            <p:ph idx="1"/>
          </p:nvPr>
        </p:nvSpPr>
        <p:spPr>
          <a:xfrm>
            <a:off x="268941" y="430306"/>
            <a:ext cx="11524129" cy="6199094"/>
          </a:xfrm>
        </p:spPr>
        <p:txBody>
          <a:bodyPr>
            <a:noAutofit/>
          </a:bodyPr>
          <a:lstStyle/>
          <a:p>
            <a:pPr marL="0" indent="0">
              <a:buNone/>
            </a:pPr>
            <a:r>
              <a:rPr lang="en-IN" dirty="0">
                <a:solidFill>
                  <a:srgbClr val="00B050"/>
                </a:solidFill>
              </a:rPr>
              <a:t> Item Type - </a:t>
            </a:r>
            <a:r>
              <a:rPr lang="en-IN" dirty="0"/>
              <a:t>Most of the item types are Clothes, Cosmetics and Office Supplies</a:t>
            </a:r>
          </a:p>
          <a:p>
            <a:endParaRPr lang="en-IN" dirty="0"/>
          </a:p>
          <a:p>
            <a:endParaRPr lang="en-IN" dirty="0"/>
          </a:p>
          <a:p>
            <a:pPr marL="0" indent="0">
              <a:buNone/>
            </a:pPr>
            <a:r>
              <a:rPr lang="en-IN" dirty="0">
                <a:solidFill>
                  <a:srgbClr val="00B050"/>
                </a:solidFill>
              </a:rPr>
              <a:t>Region - </a:t>
            </a:r>
            <a:r>
              <a:rPr lang="en-IN" dirty="0"/>
              <a:t>The most common regions are Sub-Saharan Africa (37) and Europe (24).</a:t>
            </a:r>
          </a:p>
          <a:p>
            <a:endParaRPr lang="en-IN" dirty="0"/>
          </a:p>
          <a:p>
            <a:endParaRPr lang="en-IN" dirty="0"/>
          </a:p>
          <a:p>
            <a:pPr marL="0" indent="0">
              <a:buNone/>
            </a:pPr>
            <a:r>
              <a:rPr lang="en-IN" dirty="0">
                <a:solidFill>
                  <a:srgbClr val="00B050"/>
                </a:solidFill>
              </a:rPr>
              <a:t>Shipping day name - </a:t>
            </a:r>
            <a:r>
              <a:rPr lang="en-IN" dirty="0"/>
              <a:t>Most of the shipping is happening on Saturdays and Wednesdays and least on Sundays</a:t>
            </a:r>
          </a:p>
          <a:p>
            <a:pPr marL="0" indent="0">
              <a:buNone/>
            </a:pPr>
            <a:endParaRPr lang="en-IN" dirty="0"/>
          </a:p>
          <a:p>
            <a:pPr marL="0" indent="0">
              <a:buNone/>
            </a:pPr>
            <a:endParaRPr lang="en-IN" dirty="0"/>
          </a:p>
          <a:p>
            <a:pPr marL="0" indent="0">
              <a:buNone/>
            </a:pPr>
            <a:endParaRPr lang="en-IN" dirty="0"/>
          </a:p>
          <a:p>
            <a:pPr marL="0" indent="0">
              <a:buNone/>
            </a:pPr>
            <a:endParaRPr lang="en-IN" dirty="0"/>
          </a:p>
        </p:txBody>
      </p:sp>
    </p:spTree>
    <p:extLst>
      <p:ext uri="{BB962C8B-B14F-4D97-AF65-F5344CB8AC3E}">
        <p14:creationId xmlns:p14="http://schemas.microsoft.com/office/powerpoint/2010/main" val="29366299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docProps/app.xml><?xml version="1.0" encoding="utf-8"?>
<Properties xmlns="http://schemas.openxmlformats.org/officeDocument/2006/extended-properties" xmlns:vt="http://schemas.openxmlformats.org/officeDocument/2006/docPropsVTypes">
  <Template>{01142C32-01CF-7740-9730-EA99EACEAEEA}tf10001067_mac</Template>
  <TotalTime>395</TotalTime>
  <Words>1131</Words>
  <Application>Microsoft Office PowerPoint</Application>
  <PresentationFormat>Widescreen</PresentationFormat>
  <Paragraphs>128</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Arial Rounded MT Bold</vt:lpstr>
      <vt:lpstr>Century Gothic</vt:lpstr>
      <vt:lpstr>Garamond</vt:lpstr>
      <vt:lpstr>Times New Roman</vt:lpstr>
      <vt:lpstr>Verdana</vt:lpstr>
      <vt:lpstr>Savon</vt:lpstr>
      <vt:lpstr>Analyzing Amazon Sales data</vt:lpstr>
      <vt:lpstr>PROJECT DETAIL</vt:lpstr>
      <vt:lpstr>OBJECTIVE</vt:lpstr>
      <vt:lpstr>PROBLEM STATEMENT </vt:lpstr>
      <vt:lpstr>Architecture</vt:lpstr>
      <vt:lpstr>DATASET INFORMATION</vt:lpstr>
      <vt:lpstr>PowerPoint Presentation</vt:lpstr>
      <vt:lpstr>PowerPoint Presentation</vt:lpstr>
      <vt:lpstr>PowerPoint Presentation</vt:lpstr>
      <vt:lpstr>Insights</vt:lpstr>
      <vt:lpstr>2. Sales Trend Month Wise</vt:lpstr>
      <vt:lpstr>3. Sales Trend  Yearly Month wise</vt:lpstr>
      <vt:lpstr>PowerPoint Presentation</vt:lpstr>
      <vt:lpstr>5. Item Type vs Total Profit</vt:lpstr>
      <vt:lpstr>PowerPoint Presentation</vt:lpstr>
      <vt:lpstr>Units Sold in different countries</vt:lpstr>
      <vt:lpstr>FINAL REPORT</vt:lpstr>
      <vt:lpstr>KEY PERFORMANCE INDICATOR (KPI) </vt:lpstr>
      <vt:lpstr>CONCLUSION</vt:lpstr>
      <vt:lpstr>Q &amp; A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DISEASE DIAGNOSTIC  ANALYSIS</dc:title>
  <dc:creator>Aishwarya Pathipaka</dc:creator>
  <cp:lastModifiedBy>User1</cp:lastModifiedBy>
  <cp:revision>8</cp:revision>
  <dcterms:created xsi:type="dcterms:W3CDTF">2022-08-05T10:34:17Z</dcterms:created>
  <dcterms:modified xsi:type="dcterms:W3CDTF">2023-09-02T18:24:19Z</dcterms:modified>
</cp:coreProperties>
</file>

<file path=docProps/thumbnail.jpeg>
</file>